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81" r:id="rId2"/>
    <p:sldId id="295" r:id="rId3"/>
    <p:sldId id="294" r:id="rId4"/>
    <p:sldId id="258" r:id="rId5"/>
    <p:sldId id="282" r:id="rId6"/>
    <p:sldId id="260" r:id="rId7"/>
    <p:sldId id="297" r:id="rId8"/>
    <p:sldId id="299" r:id="rId9"/>
    <p:sldId id="278" r:id="rId10"/>
    <p:sldId id="279" r:id="rId11"/>
    <p:sldId id="280" r:id="rId12"/>
    <p:sldId id="298" r:id="rId13"/>
    <p:sldId id="300" r:id="rId14"/>
    <p:sldId id="301" r:id="rId15"/>
    <p:sldId id="261" r:id="rId16"/>
    <p:sldId id="307" r:id="rId17"/>
    <p:sldId id="283" r:id="rId18"/>
    <p:sldId id="284" r:id="rId19"/>
    <p:sldId id="308" r:id="rId20"/>
    <p:sldId id="292" r:id="rId21"/>
    <p:sldId id="263" r:id="rId22"/>
    <p:sldId id="264" r:id="rId23"/>
    <p:sldId id="265" r:id="rId24"/>
    <p:sldId id="296" r:id="rId25"/>
    <p:sldId id="267" r:id="rId26"/>
    <p:sldId id="268" r:id="rId27"/>
    <p:sldId id="304" r:id="rId28"/>
    <p:sldId id="309" r:id="rId29"/>
    <p:sldId id="285" r:id="rId30"/>
    <p:sldId id="286" r:id="rId31"/>
    <p:sldId id="310" r:id="rId32"/>
    <p:sldId id="291" r:id="rId33"/>
    <p:sldId id="272" r:id="rId34"/>
    <p:sldId id="311" r:id="rId35"/>
    <p:sldId id="312" r:id="rId36"/>
    <p:sldId id="313" r:id="rId37"/>
    <p:sldId id="287" r:id="rId38"/>
    <p:sldId id="288" r:id="rId39"/>
    <p:sldId id="293" r:id="rId40"/>
    <p:sldId id="276" r:id="rId41"/>
    <p:sldId id="314" r:id="rId42"/>
    <p:sldId id="317" r:id="rId43"/>
    <p:sldId id="318" r:id="rId44"/>
    <p:sldId id="319" r:id="rId45"/>
    <p:sldId id="321" r:id="rId46"/>
    <p:sldId id="277" r:id="rId47"/>
    <p:sldId id="323" r:id="rId48"/>
    <p:sldId id="322" r:id="rId49"/>
    <p:sldId id="302" r:id="rId50"/>
    <p:sldId id="25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64"/>
  </p:normalViewPr>
  <p:slideViewPr>
    <p:cSldViewPr snapToGrid="0" snapToObjects="1">
      <p:cViewPr varScale="1">
        <p:scale>
          <a:sx n="90" d="100"/>
          <a:sy n="90" d="100"/>
        </p:scale>
        <p:origin x="232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3C95D-D851-5B40-AAE1-F4BD306340A9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AA443-B15F-304D-AEEB-953455C7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9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92A4-38FF-C24A-91A3-3629757BB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A97A2-57F3-1646-8F1F-B2C071883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15BE8-66AF-254E-9D09-D33C2E54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1087-6318-A344-9FA6-B884080BB4BF}" type="datetime1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1A0F1-3C5A-1C41-8792-2D6490428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EF826-0AA7-7647-80B7-2769101E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CB67-CD47-AD49-BC4C-B4629A615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4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7115E-E8E8-7D45-9439-8D789FB5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9C0624-C018-9B41-A192-7C4E3D46C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5A823-5972-1F46-A0E6-04E7BA9D0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C9D7-499D-3248-AD15-18910F3D2B3F}" type="datetime1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333B7-76F6-0247-B7BE-44E78786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11FCD-701B-634C-821E-F2B90871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CB67-CD47-AD49-BC4C-B4629A615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3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C20F76-3C08-8C42-B397-4E834C413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8FA47-B73A-044C-A0C3-390A473DD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2CADC-7A08-5A4F-8569-2722EA48D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3D5E-D12A-DF47-BCC1-14C412382195}" type="datetime1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8E992-084F-8646-BED8-E11ADE6B5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5B964-DA2C-E849-BBFB-F0D460D2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CB67-CD47-AD49-BC4C-B4629A615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9AFA-9845-D04A-821A-14DCAC2FC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120F7-EE79-5A4E-9D6E-F0B7DC23A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4527C-CEDC-8944-8AAA-43431DF3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007F-0D94-6042-BCFA-40430162E2C3}" type="datetime1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228A3-E42B-C447-BA80-2258E8282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A4CA4-2AD1-C240-ACF9-07CBFE2D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CB67-CD47-AD49-BC4C-B4629A615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4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28D7-1F25-E245-8999-D9A0C1076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A0DAA-507C-FF42-B696-8784B6FF4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1330A-4E0E-7A4F-9854-30F59649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3E18-3535-394F-8AC4-0E5614ACAE6E}" type="datetime1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2BA9-2E92-AC41-89F7-D10FE704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CFE77-1AFD-344D-8C2C-F9442BF6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CB67-CD47-AD49-BC4C-B4629A615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9E6D-8345-BF49-835C-FDBEE65B1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0FDFE-F0F4-1E42-86A3-936E5DA2A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8A0E9-0A7C-1B4F-B625-8785CBAAF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0A6AD-F5E8-CD47-9270-4498D271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4D8D-5E9C-2949-8796-929B5C4C7DE4}" type="datetime1">
              <a:rPr lang="en-US" smtClean="0"/>
              <a:t>10/10/20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C77C6-3E5F-B24F-AC50-9BDB39FD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A59E9-6B93-AC4C-9D41-CDD6E73F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CB67-CD47-AD49-BC4C-B4629A615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85A02-8EA8-6A4F-B11F-5005E539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51EF-4085-CB4E-BF5F-179DBBE00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E6AED-F964-8743-995F-78F246440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6852D-6DDB-C34F-94C9-A52B16DC7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3028E6-4BF0-FB4C-B6AD-90C1BDAC8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C5AFC5-11B6-2140-A9A2-DAE58CDC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B0F-B32B-2945-AEB6-58EFD8F7AF01}" type="datetime1">
              <a:rPr lang="en-US" smtClean="0"/>
              <a:t>10/10/20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ECE319-E3BE-AE4F-A08E-EB852DB9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7C13C-A51D-0642-A67B-C82F76D6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CB67-CD47-AD49-BC4C-B4629A615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8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52B0E-1401-474C-BA44-3F30C09B5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3F6AD-A4B3-F44B-9791-DEBB2E9C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0C20-A21D-514F-B4CA-B7C48312BDE5}" type="datetime1">
              <a:rPr lang="en-US" smtClean="0"/>
              <a:t>10/10/20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B2D92-E97F-204C-AED1-47A0A941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08CB4-E0DE-964F-B5E8-92D93D66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CB67-CD47-AD49-BC4C-B4629A615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74EB36-0E60-224D-BFE7-FDFA4E60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1D5E-4F62-844A-9958-3634C2795CAA}" type="datetime1">
              <a:rPr lang="en-US" smtClean="0"/>
              <a:t>10/10/20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7AB66-779D-764D-A980-A2C1F1FB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351CE-6EA5-FA4B-9153-BC5470AD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CB67-CD47-AD49-BC4C-B4629A615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5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A52B-655B-6746-93B9-C355496D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E492D-2367-C54B-8F87-0C5A1C145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4BA55-9726-CC41-A3FF-28E48D000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80CF8-845F-494E-8030-BB4404FF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9F08-40D9-284A-AFDE-F064BECD14EF}" type="datetime1">
              <a:rPr lang="en-US" smtClean="0"/>
              <a:t>10/10/20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B27BC-EBEA-524E-B753-145C32B5E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61524-BC4D-C245-A6A1-4443FD87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CB67-CD47-AD49-BC4C-B4629A615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6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8221B-5CB7-E24D-AE5C-72C447EF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037DA2-1CA8-D249-B44C-5D6E80204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7E09F-CAA7-6642-823C-D54661C72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20DC8-8AA9-A542-B111-B06B34D32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EC29-E151-4B4F-A489-D4CA10CD1A2B}" type="datetime1">
              <a:rPr lang="en-US" smtClean="0"/>
              <a:t>10/10/20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51106-4311-7E46-88F6-B957E867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CD054-C522-2749-949C-2DF97D95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CB67-CD47-AD49-BC4C-B4629A615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5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272941-B034-C04E-A921-A2221CEF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52B1A-C2F6-F048-8427-49FAFD8C2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BA60C-CB81-1646-ACF5-6DEB27A78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EA40-05C4-0F42-AB49-C4F1F1080ED0}" type="datetime1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CA87B-1932-F74D-AC20-372C85292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 I N G S . I N S T I T U T 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CA727-6D1B-1C44-AFC0-8D0FBF8D4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9CB67-CD47-AD49-BC4C-B4629A615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2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dolescenthealth.org/COVID-19/COVID-19-RESOURCES-FOR-PARENTS-AND-TEENS.ASP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2BF4B-D8D1-354E-96D5-31FD0A3E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82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PROVISO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9C1E0-5AF5-3748-8AD8-972658D32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740" y="1420497"/>
            <a:ext cx="6377769" cy="4930246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30 mins (5mins on each topic). Not much time to share – but I’ll share what I think is CORE.</a:t>
            </a:r>
          </a:p>
          <a:p>
            <a:endParaRPr lang="en-US" sz="2400" dirty="0"/>
          </a:p>
          <a:p>
            <a:r>
              <a:rPr lang="en-US" sz="2400" dirty="0"/>
              <a:t>You can look up (Google) the EASY stuff yourself. My job is to give you what you can’t find easily online.</a:t>
            </a:r>
          </a:p>
          <a:p>
            <a:endParaRPr lang="en-US" sz="2400" dirty="0"/>
          </a:p>
          <a:p>
            <a:r>
              <a:rPr lang="en-US" sz="2400" dirty="0"/>
              <a:t>At some points during the next 30 mins Enemy is going to try to tell you that this is too complex to understand. He is a LIAR. I’m going to give you high-level Psych. But I will explain it in a way that is digestible and applicable. Allow HS to help. Ready?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898AB4-84D6-3441-A650-5570B301F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</p:spTree>
    <p:extLst>
      <p:ext uri="{BB962C8B-B14F-4D97-AF65-F5344CB8AC3E}">
        <p14:creationId xmlns:p14="http://schemas.microsoft.com/office/powerpoint/2010/main" val="2741986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582E5-679F-F04F-BC13-E745A8E9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00" y="3177678"/>
            <a:ext cx="4293710" cy="1696598"/>
          </a:xfrm>
        </p:spPr>
        <p:txBody>
          <a:bodyPr>
            <a:noAutofit/>
          </a:bodyPr>
          <a:lstStyle/>
          <a:p>
            <a:pPr algn="ctr"/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UNWANTED SIDE EFFECTS OF </a:t>
            </a:r>
            <a:b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PERCEIVED PUNISHMENT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9564A-61FC-3F4B-A76C-154752567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313" y="2116081"/>
            <a:ext cx="591978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CURRENT SITUATION TRIGGERS BASIC PSYCHOLOGICAL MECHANISMS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PASSIVE-AGGRESSION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BEHAVIOURAL SUPPRESSION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RESENTMENT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DISPLACED AGGRESSION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LEARNED HELPLESSNESS…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051B69-EFC4-DE49-ACB8-80B284A441BC}"/>
              </a:ext>
            </a:extLst>
          </p:cNvPr>
          <p:cNvSpPr/>
          <p:nvPr/>
        </p:nvSpPr>
        <p:spPr>
          <a:xfrm>
            <a:off x="183614" y="176269"/>
            <a:ext cx="11822937" cy="14101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IMPACT OF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63F980-45F4-BD42-8FD6-4AEC5DE5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3500" b="32229"/>
          <a:stretch/>
        </p:blipFill>
        <p:spPr>
          <a:xfrm>
            <a:off x="183614" y="176269"/>
            <a:ext cx="11822936" cy="141016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82433-5685-D248-A858-0330D914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DEB120-9AA1-DF4B-8144-6C15A01B65FD}"/>
              </a:ext>
            </a:extLst>
          </p:cNvPr>
          <p:cNvCxnSpPr/>
          <p:nvPr/>
        </p:nvCxnSpPr>
        <p:spPr>
          <a:xfrm>
            <a:off x="5214938" y="1806766"/>
            <a:ext cx="0" cy="432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231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2EFA-6C1F-9D44-A5AB-0F1824BF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14" y="3214169"/>
            <a:ext cx="543407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LEARNED </a:t>
            </a:r>
            <a:b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HELPLESSNESS</a:t>
            </a:r>
            <a:b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(MARTIN SELIGMAN)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0D8455-D98C-9B4E-B7DC-41B7D8A919B4}"/>
              </a:ext>
            </a:extLst>
          </p:cNvPr>
          <p:cNvSpPr/>
          <p:nvPr/>
        </p:nvSpPr>
        <p:spPr>
          <a:xfrm>
            <a:off x="183614" y="176269"/>
            <a:ext cx="11822937" cy="14101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IMPACT OF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2DB593-2E07-CC4D-AFD5-5FA4FBA1B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3500" b="32229"/>
          <a:stretch/>
        </p:blipFill>
        <p:spPr>
          <a:xfrm>
            <a:off x="183614" y="176269"/>
            <a:ext cx="11822936" cy="141016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5B5EC5D-07A3-CB43-AE83-A376FE496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8688" t="12370" r="19751"/>
          <a:stretch/>
        </p:blipFill>
        <p:spPr>
          <a:xfrm>
            <a:off x="5859922" y="2026720"/>
            <a:ext cx="6060327" cy="4329630"/>
          </a:xfr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F057738-9009-704B-A998-739E245D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FD6749-7929-A843-8A27-EF835849B728}"/>
              </a:ext>
            </a:extLst>
          </p:cNvPr>
          <p:cNvCxnSpPr/>
          <p:nvPr/>
        </p:nvCxnSpPr>
        <p:spPr>
          <a:xfrm>
            <a:off x="5600528" y="2026721"/>
            <a:ext cx="0" cy="432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006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2EFA-6C1F-9D44-A5AB-0F1824BF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3045"/>
            <a:ext cx="543407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“KEEP 6FT AWAY”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AETIOLOGICAL FACTORS</a:t>
            </a:r>
            <a:b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0D8455-D98C-9B4E-B7DC-41B7D8A919B4}"/>
              </a:ext>
            </a:extLst>
          </p:cNvPr>
          <p:cNvSpPr/>
          <p:nvPr/>
        </p:nvSpPr>
        <p:spPr>
          <a:xfrm>
            <a:off x="183614" y="176269"/>
            <a:ext cx="11822937" cy="14101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IMPACT OF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2DB593-2E07-CC4D-AFD5-5FA4FBA1B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3500" b="32229"/>
          <a:stretch/>
        </p:blipFill>
        <p:spPr>
          <a:xfrm>
            <a:off x="183614" y="176269"/>
            <a:ext cx="11822936" cy="141016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1E6BB-6E71-C340-87E2-113CDADE8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071" y="1850842"/>
            <a:ext cx="6419850" cy="4917629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 ISOLATION (DESPITE BEING DIGITAL-NATIVES)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IDENTITY FRACTURE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SOCIO-EMOTIONAL - ADOLSECENTS CRAVE INDEPENDENCE/AUTONOMY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LOSS OF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BREAK IN CONTINUITY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FUTURE UNCERTAINTY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MISSED SIGNIFICANT LIFE EVENTS </a:t>
            </a:r>
          </a:p>
          <a:p>
            <a:pPr lvl="1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TRADITIONAL HALLMARKS, FUNERALS, BIRTHDAYS, PROM, BIRTHS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ADDITIONAL FAMILY STRESS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FEAR OF ILLNESS/EXPOSURE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LOSS OF SECURITY; UNSAFE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COMPLICATES ALL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ADDITIONAL RESPONISIBILITIES AT HOME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ZOOM FATIGUE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ANGER + GRIEF RESPONSE REGARDING LOSS OF TIME/EXPERIENCES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COMPOUNDING NORMAL DEVELOPMENTAL-STRESSES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 descr="A person holding a video game remote control&#10;&#10;Description automatically generated">
            <a:extLst>
              <a:ext uri="{FF2B5EF4-FFF2-40B4-BE49-F238E27FC236}">
                <a16:creationId xmlns:a16="http://schemas.microsoft.com/office/drawing/2014/main" id="{629D9870-439C-E348-8C6B-86F938DC89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2540" r="8997"/>
          <a:stretch/>
        </p:blipFill>
        <p:spPr>
          <a:xfrm>
            <a:off x="829134" y="3170496"/>
            <a:ext cx="4114800" cy="29000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9DBED0E-AAF3-7540-8D83-8CFCED73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9DEADF-916D-1843-A93D-FF6C79331A29}"/>
              </a:ext>
            </a:extLst>
          </p:cNvPr>
          <p:cNvCxnSpPr/>
          <p:nvPr/>
        </p:nvCxnSpPr>
        <p:spPr>
          <a:xfrm>
            <a:off x="5214938" y="1806766"/>
            <a:ext cx="0" cy="432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14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2EFA-6C1F-9D44-A5AB-0F1824BF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4" y="1645801"/>
            <a:ext cx="543407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ADOLESCENT BRAIN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0D8455-D98C-9B4E-B7DC-41B7D8A919B4}"/>
              </a:ext>
            </a:extLst>
          </p:cNvPr>
          <p:cNvSpPr/>
          <p:nvPr/>
        </p:nvSpPr>
        <p:spPr>
          <a:xfrm>
            <a:off x="183614" y="176269"/>
            <a:ext cx="11822937" cy="14101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IMPACT OF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2DB593-2E07-CC4D-AFD5-5FA4FBA1B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3500" b="32229"/>
          <a:stretch/>
        </p:blipFill>
        <p:spPr>
          <a:xfrm>
            <a:off x="183614" y="176269"/>
            <a:ext cx="11822936" cy="141016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1E6BB-6E71-C340-87E2-113CDADE8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438" y="2084722"/>
            <a:ext cx="6220112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PFC NOT FULLY DEVELOPED ‘TIL 25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LIMITING IMPULSE CONTROL, CRITICAL THINKING, EMOTIONAL REGULATION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itchFamily="2" charset="2"/>
              </a:rPr>
              <a:t>REGULAR HORMONAL CHANGES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itchFamily="2" charset="2"/>
              </a:rPr>
              <a:t>HEIGHTENED SENTITIVITY TO STRESS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=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WORLD UPSIDE DOWN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itchFamily="2" charset="2"/>
              </a:rPr>
              <a:t> DYSREGULATION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941084-3A2A-EF47-A87B-DD7BF3B0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pic>
        <p:nvPicPr>
          <p:cNvPr id="8" name="Picture 7" descr="A picture containing fruit, drawing&#10;&#10;Description automatically generated">
            <a:extLst>
              <a:ext uri="{FF2B5EF4-FFF2-40B4-BE49-F238E27FC236}">
                <a16:creationId xmlns:a16="http://schemas.microsoft.com/office/drawing/2014/main" id="{4F8B7009-B2B6-8A4A-B774-BAB4D5437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667" y="2716217"/>
            <a:ext cx="3751946" cy="35301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C3B0DF-96FA-4E4E-9752-8CD8E4B252CA}"/>
              </a:ext>
            </a:extLst>
          </p:cNvPr>
          <p:cNvCxnSpPr/>
          <p:nvPr/>
        </p:nvCxnSpPr>
        <p:spPr>
          <a:xfrm>
            <a:off x="5214938" y="1806766"/>
            <a:ext cx="0" cy="432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03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2EFA-6C1F-9D44-A5AB-0F1824BF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14169"/>
            <a:ext cx="543407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LONG-TERM EFFECTS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0D8455-D98C-9B4E-B7DC-41B7D8A919B4}"/>
              </a:ext>
            </a:extLst>
          </p:cNvPr>
          <p:cNvSpPr/>
          <p:nvPr/>
        </p:nvSpPr>
        <p:spPr>
          <a:xfrm>
            <a:off x="183614" y="176269"/>
            <a:ext cx="11822937" cy="14101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IMPACT OF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2DB593-2E07-CC4D-AFD5-5FA4FBA1B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3500" b="32229"/>
          <a:stretch/>
        </p:blipFill>
        <p:spPr>
          <a:xfrm>
            <a:off x="183614" y="176269"/>
            <a:ext cx="11822936" cy="141016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1E6BB-6E71-C340-87E2-113CDADE8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082" y="2005012"/>
            <a:ext cx="5736115" cy="435133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EX. 911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SURVEYED VALUES OF TEENAGERS DRAMTATICALLY SHIFTED FOLLOWING 911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itchFamily="2" charset="2"/>
              </a:rPr>
              <a:t> SAFETY AND SECURITY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Wingdings" pitchFamily="2" charset="2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itchFamily="2" charset="2"/>
              </a:rPr>
              <a:t>FOLLOWING PANDEMIC ???? FREEDOM? IN PERSON? STABILITY?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0E50E4-844A-FF41-BF4D-FB060C8D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966C55-FE90-D942-9603-D00806A0EDA1}"/>
              </a:ext>
            </a:extLst>
          </p:cNvPr>
          <p:cNvCxnSpPr/>
          <p:nvPr/>
        </p:nvCxnSpPr>
        <p:spPr>
          <a:xfrm>
            <a:off x="5214938" y="1806766"/>
            <a:ext cx="0" cy="432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235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72FB-C80C-004E-AD40-A9E21482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886" y="3329858"/>
            <a:ext cx="4814371" cy="1325563"/>
          </a:xfrm>
        </p:spPr>
        <p:txBody>
          <a:bodyPr>
            <a:normAutofit/>
          </a:bodyPr>
          <a:lstStyle/>
          <a:p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SPIRITUAL HEALTH =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6DB282-E011-6444-8D19-AB79B48FDD0F}"/>
              </a:ext>
            </a:extLst>
          </p:cNvPr>
          <p:cNvSpPr/>
          <p:nvPr/>
        </p:nvSpPr>
        <p:spPr>
          <a:xfrm>
            <a:off x="183614" y="176269"/>
            <a:ext cx="11822937" cy="14101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IMPACT OF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F2120-CB40-194E-B3C7-3FE68F8149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3500" b="32229"/>
          <a:stretch/>
        </p:blipFill>
        <p:spPr>
          <a:xfrm>
            <a:off x="183614" y="155019"/>
            <a:ext cx="11822936" cy="141016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6B60F-13FA-D54C-9FCB-EAD60DDC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FD046A-8AEF-CB42-8125-972A9041CB2C}"/>
              </a:ext>
            </a:extLst>
          </p:cNvPr>
          <p:cNvSpPr txBox="1">
            <a:spLocks/>
          </p:cNvSpPr>
          <p:nvPr/>
        </p:nvSpPr>
        <p:spPr>
          <a:xfrm>
            <a:off x="6409980" y="3287358"/>
            <a:ext cx="44085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SPIRITUAL HEALTH IS A DIRECT FUNCTION OF OUR RELATIONSHIP WITH JESUS CHRIST</a:t>
            </a:r>
          </a:p>
        </p:txBody>
      </p:sp>
    </p:spTree>
    <p:extLst>
      <p:ext uri="{BB962C8B-B14F-4D97-AF65-F5344CB8AC3E}">
        <p14:creationId xmlns:p14="http://schemas.microsoft.com/office/powerpoint/2010/main" val="1529989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72FB-C80C-004E-AD40-A9E21482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14" y="3371976"/>
            <a:ext cx="4814371" cy="1325563"/>
          </a:xfrm>
        </p:spPr>
        <p:txBody>
          <a:bodyPr>
            <a:normAutofit/>
          </a:bodyPr>
          <a:lstStyle/>
          <a:p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SPIRITUAL HEALTH =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6DB282-E011-6444-8D19-AB79B48FDD0F}"/>
              </a:ext>
            </a:extLst>
          </p:cNvPr>
          <p:cNvSpPr/>
          <p:nvPr/>
        </p:nvSpPr>
        <p:spPr>
          <a:xfrm>
            <a:off x="183614" y="176269"/>
            <a:ext cx="11822937" cy="14101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IMPACT OF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F2120-CB40-194E-B3C7-3FE68F8149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3500" b="32229"/>
          <a:stretch/>
        </p:blipFill>
        <p:spPr>
          <a:xfrm>
            <a:off x="183614" y="155019"/>
            <a:ext cx="11822936" cy="141016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6B60F-13FA-D54C-9FCB-EAD60DDC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FD046A-8AEF-CB42-8125-972A9041CB2C}"/>
              </a:ext>
            </a:extLst>
          </p:cNvPr>
          <p:cNvSpPr txBox="1">
            <a:spLocks/>
          </p:cNvSpPr>
          <p:nvPr/>
        </p:nvSpPr>
        <p:spPr>
          <a:xfrm>
            <a:off x="7565832" y="3333225"/>
            <a:ext cx="44085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SPIRITUAL HEALTH IS A DIRECT FUNCTION OF OUR RELATIONSHIP WITH JESUS CHRIST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BD2141-C262-4B47-BDB6-43ADED0002FB}"/>
              </a:ext>
            </a:extLst>
          </p:cNvPr>
          <p:cNvSpPr/>
          <p:nvPr/>
        </p:nvSpPr>
        <p:spPr>
          <a:xfrm>
            <a:off x="4706954" y="2682246"/>
            <a:ext cx="2776251" cy="131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ROUTINES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PATTERNS/RHYTHMS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414047-947F-6045-95DC-9497AA6A93C0}"/>
              </a:ext>
            </a:extLst>
          </p:cNvPr>
          <p:cNvSpPr/>
          <p:nvPr/>
        </p:nvSpPr>
        <p:spPr>
          <a:xfrm>
            <a:off x="4789581" y="3838558"/>
            <a:ext cx="2610998" cy="131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CONTACT WITH ROLE MODELS/REMINDERS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E8B201-B461-174B-A249-00EFBAC9E970}"/>
              </a:ext>
            </a:extLst>
          </p:cNvPr>
          <p:cNvSpPr/>
          <p:nvPr/>
        </p:nvSpPr>
        <p:spPr>
          <a:xfrm>
            <a:off x="3765928" y="4886489"/>
            <a:ext cx="4658301" cy="131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ANGER/DISTRUST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1D850E-B441-7D46-8BD2-84398E8BFA31}"/>
              </a:ext>
            </a:extLst>
          </p:cNvPr>
          <p:cNvSpPr txBox="1"/>
          <p:nvPr/>
        </p:nvSpPr>
        <p:spPr>
          <a:xfrm>
            <a:off x="5447466" y="2023376"/>
            <a:ext cx="129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MEDIATORS</a:t>
            </a:r>
          </a:p>
        </p:txBody>
      </p:sp>
    </p:spTree>
    <p:extLst>
      <p:ext uri="{BB962C8B-B14F-4D97-AF65-F5344CB8AC3E}">
        <p14:creationId xmlns:p14="http://schemas.microsoft.com/office/powerpoint/2010/main" val="1933518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702DBE-409B-9F48-BC34-A85AD8B84945}"/>
              </a:ext>
            </a:extLst>
          </p:cNvPr>
          <p:cNvSpPr/>
          <p:nvPr/>
        </p:nvSpPr>
        <p:spPr>
          <a:xfrm>
            <a:off x="183615" y="207962"/>
            <a:ext cx="5692048" cy="323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IMPACT OF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D617F4-598B-D946-BD3F-AE902C4A416C}"/>
              </a:ext>
            </a:extLst>
          </p:cNvPr>
          <p:cNvSpPr/>
          <p:nvPr/>
        </p:nvSpPr>
        <p:spPr>
          <a:xfrm>
            <a:off x="6095999" y="207962"/>
            <a:ext cx="5912385" cy="323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ANXIETY SELF-DIAGNOSIS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B001A1-47B7-6D4C-A22B-5FBE7E28E273}"/>
              </a:ext>
            </a:extLst>
          </p:cNvPr>
          <p:cNvSpPr/>
          <p:nvPr/>
        </p:nvSpPr>
        <p:spPr>
          <a:xfrm>
            <a:off x="183615" y="3611535"/>
            <a:ext cx="5692048" cy="30647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“I WANT MY OLD LIFE BACK”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8AA20-292E-2B4F-A29A-8F4767026BFF}"/>
              </a:ext>
            </a:extLst>
          </p:cNvPr>
          <p:cNvSpPr/>
          <p:nvPr/>
        </p:nvSpPr>
        <p:spPr>
          <a:xfrm>
            <a:off x="6096000" y="3611534"/>
            <a:ext cx="5912385" cy="306475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REWIRING WORD OF GOD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A1B0EA-B87C-F542-B31D-95416CBAC3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62155" y="232593"/>
            <a:ext cx="5713508" cy="3221038"/>
          </a:xfrm>
          <a:prstGeom prst="rect">
            <a:avLst/>
          </a:prstGeom>
        </p:spPr>
      </p:pic>
      <p:pic>
        <p:nvPicPr>
          <p:cNvPr id="14" name="Picture 13" descr="A picture containing light, kite, large, umbrella&#10;&#10;Description automatically generated">
            <a:extLst>
              <a:ext uri="{FF2B5EF4-FFF2-40B4-BE49-F238E27FC236}">
                <a16:creationId xmlns:a16="http://schemas.microsoft.com/office/drawing/2014/main" id="{622103DE-FC99-B94E-9938-0C892E5931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095999" y="3611534"/>
            <a:ext cx="5912385" cy="3064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BAB004-12BA-A44A-859B-BCC350E48B6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6085269" y="207962"/>
            <a:ext cx="5912384" cy="3246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0C9EB0-7B11-0F46-A46B-593471BD39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</a:blip>
          <a:srcRect b="12252"/>
          <a:stretch/>
        </p:blipFill>
        <p:spPr>
          <a:xfrm>
            <a:off x="183614" y="3611534"/>
            <a:ext cx="5713508" cy="306475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9984D7-C9F4-E74C-9AAD-623CF4B75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</p:spTree>
    <p:extLst>
      <p:ext uri="{BB962C8B-B14F-4D97-AF65-F5344CB8AC3E}">
        <p14:creationId xmlns:p14="http://schemas.microsoft.com/office/powerpoint/2010/main" val="4268211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048F-3D5D-3147-9084-EDC598B0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D617F4-598B-D946-BD3F-AE902C4A416C}"/>
              </a:ext>
            </a:extLst>
          </p:cNvPr>
          <p:cNvSpPr/>
          <p:nvPr/>
        </p:nvSpPr>
        <p:spPr>
          <a:xfrm>
            <a:off x="132203" y="207962"/>
            <a:ext cx="11876182" cy="65013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ANXIETY SELF-DIAGNOSIS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"how to handle students who thrive on the label of 'having anxiety"</a:t>
            </a:r>
          </a:p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BAB004-12BA-A44A-859B-BCC350E4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D4D6C-BB8C-9748-A6A7-723A36D93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</p:spTree>
    <p:extLst>
      <p:ext uri="{BB962C8B-B14F-4D97-AF65-F5344CB8AC3E}">
        <p14:creationId xmlns:p14="http://schemas.microsoft.com/office/powerpoint/2010/main" val="1425272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048F-3D5D-3147-9084-EDC598B0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D617F4-598B-D946-BD3F-AE902C4A416C}"/>
              </a:ext>
            </a:extLst>
          </p:cNvPr>
          <p:cNvSpPr/>
          <p:nvPr/>
        </p:nvSpPr>
        <p:spPr>
          <a:xfrm>
            <a:off x="117513" y="365125"/>
            <a:ext cx="11876182" cy="14301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ANXIETY SELF-DIAGNOSIS</a:t>
            </a:r>
          </a:p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BAB004-12BA-A44A-859B-BCC350E48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64022"/>
          <a:stretch/>
        </p:blipFill>
        <p:spPr>
          <a:xfrm>
            <a:off x="77117" y="365125"/>
            <a:ext cx="11956973" cy="143011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C4ECAC-0DAE-DB49-B773-05E6EE05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6A7B3D-6D12-EC49-A19D-68AE2FFC5E68}"/>
              </a:ext>
            </a:extLst>
          </p:cNvPr>
          <p:cNvSpPr/>
          <p:nvPr/>
        </p:nvSpPr>
        <p:spPr>
          <a:xfrm>
            <a:off x="6290632" y="3709631"/>
            <a:ext cx="5383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EX. IT’S NEVER ABOUT THE TRASH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FA09E9-3A73-1641-BA82-D2ED3B06E09D}"/>
              </a:ext>
            </a:extLst>
          </p:cNvPr>
          <p:cNvSpPr/>
          <p:nvPr/>
        </p:nvSpPr>
        <p:spPr>
          <a:xfrm>
            <a:off x="309391" y="3679192"/>
            <a:ext cx="3872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WHAT IS AT CORE?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304A1E-29A5-1040-8120-DBDB002119AC}"/>
              </a:ext>
            </a:extLst>
          </p:cNvPr>
          <p:cNvCxnSpPr/>
          <p:nvPr/>
        </p:nvCxnSpPr>
        <p:spPr>
          <a:xfrm>
            <a:off x="5600528" y="2026721"/>
            <a:ext cx="0" cy="432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709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048F-3D5D-3147-9084-EDC598B0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A1B0EA-B87C-F542-B31D-95416CBAC3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8746" y="207962"/>
            <a:ext cx="5713508" cy="3221038"/>
          </a:xfrm>
          <a:prstGeom prst="rect">
            <a:avLst/>
          </a:prstGeom>
        </p:spPr>
      </p:pic>
      <p:pic>
        <p:nvPicPr>
          <p:cNvPr id="14" name="Picture 13" descr="A picture containing light, kite, large, umbrella&#10;&#10;Description automatically generated">
            <a:extLst>
              <a:ext uri="{FF2B5EF4-FFF2-40B4-BE49-F238E27FC236}">
                <a16:creationId xmlns:a16="http://schemas.microsoft.com/office/drawing/2014/main" id="{622103DE-FC99-B94E-9938-0C892E5931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2253" y="3441712"/>
            <a:ext cx="5912385" cy="3064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BAB004-12BA-A44A-859B-BCC350E48B6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5584" y="207962"/>
            <a:ext cx="5912384" cy="3246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0C9EB0-7B11-0F46-A46B-593471BD39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b="12252"/>
          <a:stretch/>
        </p:blipFill>
        <p:spPr>
          <a:xfrm>
            <a:off x="208746" y="3454425"/>
            <a:ext cx="5713508" cy="30647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B00D0D-1DD4-5343-8203-13B81642B5AF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6816DCB-72AA-7147-B50F-CE9FA4B31033}"/>
              </a:ext>
            </a:extLst>
          </p:cNvPr>
          <p:cNvSpPr txBox="1">
            <a:spLocks/>
          </p:cNvSpPr>
          <p:nvPr/>
        </p:nvSpPr>
        <p:spPr>
          <a:xfrm>
            <a:off x="2884457" y="2976768"/>
            <a:ext cx="6770582" cy="980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 dirty="0">
                <a:solidFill>
                  <a:schemeClr val="bg1"/>
                </a:solidFill>
              </a:rPr>
              <a:t>MENTAL HEALTH 2020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0C2564A-02B3-DE4C-B0F4-84A9782EAD14}"/>
              </a:ext>
            </a:extLst>
          </p:cNvPr>
          <p:cNvSpPr txBox="1">
            <a:spLocks/>
          </p:cNvSpPr>
          <p:nvPr/>
        </p:nvSpPr>
        <p:spPr>
          <a:xfrm>
            <a:off x="4786539" y="1975252"/>
            <a:ext cx="2947705" cy="11161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>
                <a:solidFill>
                  <a:schemeClr val="bg1">
                    <a:alpha val="70000"/>
                  </a:schemeClr>
                </a:solidFill>
              </a:rPr>
              <a:t>K I N G S ‘ I N S T I T U T E </a:t>
            </a:r>
          </a:p>
          <a:p>
            <a:endParaRPr lang="en-US" sz="17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82F5351F-81DF-0C47-80BD-AE79BB7CBF03}"/>
              </a:ext>
            </a:extLst>
          </p:cNvPr>
          <p:cNvSpPr txBox="1">
            <a:spLocks/>
          </p:cNvSpPr>
          <p:nvPr/>
        </p:nvSpPr>
        <p:spPr>
          <a:xfrm>
            <a:off x="1078601" y="3596847"/>
            <a:ext cx="9801082" cy="11161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chemeClr val="bg1">
                    <a:alpha val="70000"/>
                  </a:schemeClr>
                </a:solidFill>
              </a:rPr>
              <a:t>D R.  N E A L  </a:t>
            </a:r>
          </a:p>
          <a:p>
            <a:endParaRPr lang="en-US" sz="17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144F76-8747-EE41-85D9-3C516484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</p:spTree>
    <p:extLst>
      <p:ext uri="{BB962C8B-B14F-4D97-AF65-F5344CB8AC3E}">
        <p14:creationId xmlns:p14="http://schemas.microsoft.com/office/powerpoint/2010/main" val="471567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048F-3D5D-3147-9084-EDC598B0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D617F4-598B-D946-BD3F-AE902C4A416C}"/>
              </a:ext>
            </a:extLst>
          </p:cNvPr>
          <p:cNvSpPr/>
          <p:nvPr/>
        </p:nvSpPr>
        <p:spPr>
          <a:xfrm>
            <a:off x="117513" y="365125"/>
            <a:ext cx="11876182" cy="14301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ANXIETY SELF-DIAGNOSIS</a:t>
            </a:r>
          </a:p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BAB004-12BA-A44A-859B-BCC350E48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64022"/>
          <a:stretch/>
        </p:blipFill>
        <p:spPr>
          <a:xfrm>
            <a:off x="77117" y="365125"/>
            <a:ext cx="11956973" cy="143011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C4ECAC-0DAE-DB49-B773-05E6EE05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6A7B3D-6D12-EC49-A19D-68AE2FFC5E68}"/>
              </a:ext>
            </a:extLst>
          </p:cNvPr>
          <p:cNvSpPr/>
          <p:nvPr/>
        </p:nvSpPr>
        <p:spPr>
          <a:xfrm>
            <a:off x="7625317" y="2724744"/>
            <a:ext cx="200689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ATTENTION?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LENIENCY?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VALIDITY? 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SPACE?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FA09E9-3A73-1641-BA82-D2ED3B06E09D}"/>
              </a:ext>
            </a:extLst>
          </p:cNvPr>
          <p:cNvSpPr/>
          <p:nvPr/>
        </p:nvSpPr>
        <p:spPr>
          <a:xfrm>
            <a:off x="364474" y="3694241"/>
            <a:ext cx="4750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WHAT IS THE BENEFIT?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4FAC3E-9603-9546-A940-4C3FFB8BEDED}"/>
              </a:ext>
            </a:extLst>
          </p:cNvPr>
          <p:cNvCxnSpPr/>
          <p:nvPr/>
        </p:nvCxnSpPr>
        <p:spPr>
          <a:xfrm>
            <a:off x="5600528" y="2026721"/>
            <a:ext cx="0" cy="432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16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CE307-EF0A-4C41-8D7E-7C5B127E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D2817-9686-4147-A715-28006B13D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473" y="2638358"/>
            <a:ext cx="4332268" cy="3486514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HIGH % ARE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ACTUALLY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SUFFERING FROM ANXIETY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EPIDEMIC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SOCIAL-MEDIA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FEWER BUFFERS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ANXIETY ON A SPECTRUM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58527A-2C22-D348-82CA-47BE0069DEB7}"/>
              </a:ext>
            </a:extLst>
          </p:cNvPr>
          <p:cNvSpPr/>
          <p:nvPr/>
        </p:nvSpPr>
        <p:spPr>
          <a:xfrm>
            <a:off x="117513" y="365125"/>
            <a:ext cx="11876182" cy="14301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ANXIETY SELF-DIAGNOSIS</a:t>
            </a: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E0E0A-4A4D-9841-997A-10230D49D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64022"/>
          <a:stretch/>
        </p:blipFill>
        <p:spPr>
          <a:xfrm>
            <a:off x="77117" y="380316"/>
            <a:ext cx="11956973" cy="143011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9ABE3-6BC8-684E-A9F3-86CE1D372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F049FA-BBDA-BB46-AA76-D437FC557D6F}"/>
              </a:ext>
            </a:extLst>
          </p:cNvPr>
          <p:cNvSpPr/>
          <p:nvPr/>
        </p:nvSpPr>
        <p:spPr>
          <a:xfrm>
            <a:off x="1178522" y="3671258"/>
            <a:ext cx="28600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REMEMBER…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36B72C-E66D-A54E-A693-83ED2EA31FE2}"/>
              </a:ext>
            </a:extLst>
          </p:cNvPr>
          <p:cNvCxnSpPr/>
          <p:nvPr/>
        </p:nvCxnSpPr>
        <p:spPr>
          <a:xfrm>
            <a:off x="5600528" y="2026721"/>
            <a:ext cx="0" cy="432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377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F76AC-06F2-BA46-B944-D4A22AB9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450" y="3176492"/>
            <a:ext cx="3562350" cy="1325563"/>
          </a:xfrm>
        </p:spPr>
        <p:txBody>
          <a:bodyPr>
            <a:normAutofit/>
          </a:bodyPr>
          <a:lstStyle/>
          <a:p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C8FF6-96AF-A14C-B4C7-0ACF341C6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608" y="3176492"/>
            <a:ext cx="6548438" cy="273853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MILD –&gt; SUBCLINICAL -&gt;  CLINICAL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MAY NOT BE A DISORDER, BUT STRESS!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B885E9-7052-804F-9AEA-CBCBE163CBF9}"/>
              </a:ext>
            </a:extLst>
          </p:cNvPr>
          <p:cNvSpPr/>
          <p:nvPr/>
        </p:nvSpPr>
        <p:spPr>
          <a:xfrm>
            <a:off x="157909" y="139700"/>
            <a:ext cx="11876182" cy="14301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ANXIETY SELF-DIAGNOSIS</a:t>
            </a: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33121-3BEE-244B-90EA-8D330D38D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64022"/>
          <a:stretch/>
        </p:blipFill>
        <p:spPr>
          <a:xfrm>
            <a:off x="77118" y="139700"/>
            <a:ext cx="11956973" cy="143011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86529-51BA-1740-9B75-6812E525F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E8952E-88FF-3141-81DC-6A17EB952839}"/>
              </a:ext>
            </a:extLst>
          </p:cNvPr>
          <p:cNvCxnSpPr/>
          <p:nvPr/>
        </p:nvCxnSpPr>
        <p:spPr>
          <a:xfrm>
            <a:off x="5600528" y="2026721"/>
            <a:ext cx="0" cy="432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861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B1EC-0643-3048-82D2-7765EE7DA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095" y="320357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STRESS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=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A6A84-71FA-BC44-BD47-2C8372932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274" y="3429000"/>
            <a:ext cx="6067425" cy="22002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BODY’S NON-SPECIFIC RESPONSE TO PERCEIVED THREAT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7BA943-2F94-9B40-956B-C986FBB549CA}"/>
              </a:ext>
            </a:extLst>
          </p:cNvPr>
          <p:cNvSpPr/>
          <p:nvPr/>
        </p:nvSpPr>
        <p:spPr>
          <a:xfrm>
            <a:off x="117513" y="365125"/>
            <a:ext cx="11876182" cy="14301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ANXIETY SELF-DIAGNOSIS</a:t>
            </a: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1C7B1-2E09-8C49-A4A0-48DF6351B8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64022"/>
          <a:stretch/>
        </p:blipFill>
        <p:spPr>
          <a:xfrm>
            <a:off x="77117" y="365125"/>
            <a:ext cx="11956973" cy="143011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6DEB3-99BE-594B-B64C-8D7CCD84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</p:spTree>
    <p:extLst>
      <p:ext uri="{BB962C8B-B14F-4D97-AF65-F5344CB8AC3E}">
        <p14:creationId xmlns:p14="http://schemas.microsoft.com/office/powerpoint/2010/main" val="293389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B1EC-0643-3048-82D2-7765EE7DA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44" y="3111382"/>
            <a:ext cx="4460913" cy="1325563"/>
          </a:xfrm>
        </p:spPr>
        <p:txBody>
          <a:bodyPr>
            <a:normAutofit/>
          </a:bodyPr>
          <a:lstStyle/>
          <a:p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STRESS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=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A6A84-71FA-BC44-BD47-2C8372932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926" y="3103561"/>
            <a:ext cx="6715124" cy="22002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BODY’S</a:t>
            </a:r>
            <a:r>
              <a:rPr lang="en-US" dirty="0"/>
              <a:t> </a:t>
            </a:r>
            <a:r>
              <a:rPr lang="en-US" sz="4400" b="1" dirty="0"/>
              <a:t>NON-SPECIFIC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RESPONSE TO </a:t>
            </a:r>
            <a:r>
              <a:rPr lang="en-US" sz="4400" b="1" dirty="0"/>
              <a:t>PERCEIVED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THREAT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7BA943-2F94-9B40-956B-C986FBB549CA}"/>
              </a:ext>
            </a:extLst>
          </p:cNvPr>
          <p:cNvSpPr/>
          <p:nvPr/>
        </p:nvSpPr>
        <p:spPr>
          <a:xfrm>
            <a:off x="117513" y="365125"/>
            <a:ext cx="11876182" cy="14301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ANXIETY SELF-DIAGNOSIS</a:t>
            </a: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1C7B1-2E09-8C49-A4A0-48DF6351B8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64022"/>
          <a:stretch/>
        </p:blipFill>
        <p:spPr>
          <a:xfrm>
            <a:off x="77117" y="365125"/>
            <a:ext cx="11956973" cy="143011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177EB-D5EC-354E-96E6-A63FF979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</p:spTree>
    <p:extLst>
      <p:ext uri="{BB962C8B-B14F-4D97-AF65-F5344CB8AC3E}">
        <p14:creationId xmlns:p14="http://schemas.microsoft.com/office/powerpoint/2010/main" val="217876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FF5F-CDF6-D64A-9F72-0CD837FBC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095" y="32178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CORTISOL</a:t>
            </a:r>
            <a:b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STRESS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505C8-C0FF-0146-BC1F-F59A88FFF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14574"/>
            <a:ext cx="5897695" cy="3832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UNDER 18s PERCEIVED THREATS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C5B6AF-957A-CF49-BAC3-A9CCA533785D}"/>
              </a:ext>
            </a:extLst>
          </p:cNvPr>
          <p:cNvSpPr/>
          <p:nvPr/>
        </p:nvSpPr>
        <p:spPr>
          <a:xfrm>
            <a:off x="117513" y="365125"/>
            <a:ext cx="11876182" cy="14301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ANXIETY SELF-DIAGNOSIS</a:t>
            </a: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86C05-F453-8E4B-A348-A04660B71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64022"/>
          <a:stretch/>
        </p:blipFill>
        <p:spPr>
          <a:xfrm>
            <a:off x="77117" y="365125"/>
            <a:ext cx="11956973" cy="143011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044AC-C851-3B4C-9829-3A87853B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43B7BD-96FA-6542-B6F5-AEF357094DC5}"/>
              </a:ext>
            </a:extLst>
          </p:cNvPr>
          <p:cNvCxnSpPr/>
          <p:nvPr/>
        </p:nvCxnSpPr>
        <p:spPr>
          <a:xfrm>
            <a:off x="5600528" y="2026721"/>
            <a:ext cx="0" cy="432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810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75EB3-752F-0741-84EE-A748CEFA5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6" y="3217622"/>
            <a:ext cx="4386262" cy="1325563"/>
          </a:xfrm>
        </p:spPr>
        <p:txBody>
          <a:bodyPr>
            <a:normAutofit/>
          </a:bodyPr>
          <a:lstStyle/>
          <a:p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FACILITATE COPING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FD47B-0A45-B94B-B654-6F43CC6B8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5604" y="2866135"/>
            <a:ext cx="5978479" cy="308990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CAN’T ELIMINATE STRESS BUT CAN MANAGE IT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‘WHAT IS ANXIETY’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HEALTHY RESPONSES TO STRESS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WHERE TO PLACE ATTENTION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NATURE OF FEAR (WHO/WHAT WE BELIEVE)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4A2B8F-28FD-8944-A6BD-A1A254AB6A6D}"/>
              </a:ext>
            </a:extLst>
          </p:cNvPr>
          <p:cNvSpPr/>
          <p:nvPr/>
        </p:nvSpPr>
        <p:spPr>
          <a:xfrm>
            <a:off x="157909" y="196295"/>
            <a:ext cx="11876182" cy="14301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ANXIETY SELF-DIAGNOSIS</a:t>
            </a: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42BBC-B295-0941-882F-1CF4B7ACC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64022"/>
          <a:stretch/>
        </p:blipFill>
        <p:spPr>
          <a:xfrm>
            <a:off x="77118" y="196295"/>
            <a:ext cx="11956973" cy="143011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BA75B-8902-1540-A470-803778B83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 I N G S . I N S T I T U T 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DEBBD0-113D-E344-84CC-3F78E0C29145}"/>
              </a:ext>
            </a:extLst>
          </p:cNvPr>
          <p:cNvCxnSpPr/>
          <p:nvPr/>
        </p:nvCxnSpPr>
        <p:spPr>
          <a:xfrm>
            <a:off x="5600528" y="2026721"/>
            <a:ext cx="0" cy="432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309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4A2B8F-28FD-8944-A6BD-A1A254AB6A6D}"/>
              </a:ext>
            </a:extLst>
          </p:cNvPr>
          <p:cNvSpPr/>
          <p:nvPr/>
        </p:nvSpPr>
        <p:spPr>
          <a:xfrm>
            <a:off x="157909" y="196295"/>
            <a:ext cx="11876182" cy="14301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NEURO-COGNITIVE INFORMATION PROCESSING MODEL (L NEAL 2002)</a:t>
            </a: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42BBC-B295-0941-882F-1CF4B7ACC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64022"/>
          <a:stretch/>
        </p:blipFill>
        <p:spPr>
          <a:xfrm>
            <a:off x="77118" y="196295"/>
            <a:ext cx="11956973" cy="143011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BA75B-8902-1540-A470-803778B83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9DA8A9BA-6C12-AE41-A522-32384BC06A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95" b="7343"/>
          <a:stretch/>
        </p:blipFill>
        <p:spPr>
          <a:xfrm>
            <a:off x="1164372" y="1626413"/>
            <a:ext cx="9510712" cy="510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14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4A2B8F-28FD-8944-A6BD-A1A254AB6A6D}"/>
              </a:ext>
            </a:extLst>
          </p:cNvPr>
          <p:cNvSpPr/>
          <p:nvPr/>
        </p:nvSpPr>
        <p:spPr>
          <a:xfrm>
            <a:off x="157909" y="196295"/>
            <a:ext cx="11876182" cy="14301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NEURO-COGNITIVE INFORMATION PROCESSING MODEL (L NEAL 2002)</a:t>
            </a: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42BBC-B295-0941-882F-1CF4B7ACC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64022"/>
          <a:stretch/>
        </p:blipFill>
        <p:spPr>
          <a:xfrm>
            <a:off x="77118" y="171708"/>
            <a:ext cx="11956973" cy="143011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BA75B-8902-1540-A470-803778B83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9DA8A9BA-6C12-AE41-A522-32384BC06A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95" b="7060"/>
          <a:stretch/>
        </p:blipFill>
        <p:spPr>
          <a:xfrm>
            <a:off x="1340642" y="1738351"/>
            <a:ext cx="9510712" cy="5119649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6BF8F09B-7816-4A4E-A29A-D1A5533E2420}"/>
              </a:ext>
            </a:extLst>
          </p:cNvPr>
          <p:cNvSpPr/>
          <p:nvPr/>
        </p:nvSpPr>
        <p:spPr>
          <a:xfrm>
            <a:off x="2071688" y="1740713"/>
            <a:ext cx="2886075" cy="1802587"/>
          </a:xfrm>
          <a:prstGeom prst="frame">
            <a:avLst>
              <a:gd name="adj1" fmla="val 30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25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702DBE-409B-9F48-BC34-A85AD8B84945}"/>
              </a:ext>
            </a:extLst>
          </p:cNvPr>
          <p:cNvSpPr/>
          <p:nvPr/>
        </p:nvSpPr>
        <p:spPr>
          <a:xfrm>
            <a:off x="183615" y="207962"/>
            <a:ext cx="5692048" cy="323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IMPACT OF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D617F4-598B-D946-BD3F-AE902C4A416C}"/>
              </a:ext>
            </a:extLst>
          </p:cNvPr>
          <p:cNvSpPr/>
          <p:nvPr/>
        </p:nvSpPr>
        <p:spPr>
          <a:xfrm>
            <a:off x="6095999" y="207962"/>
            <a:ext cx="5912385" cy="323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ANXIETY SELF-DIAGNOSIS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B001A1-47B7-6D4C-A22B-5FBE7E28E273}"/>
              </a:ext>
            </a:extLst>
          </p:cNvPr>
          <p:cNvSpPr/>
          <p:nvPr/>
        </p:nvSpPr>
        <p:spPr>
          <a:xfrm>
            <a:off x="183615" y="3611535"/>
            <a:ext cx="5692048" cy="30647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“I WANT MY OLD LIFE BACK”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8AA20-292E-2B4F-A29A-8F4767026BFF}"/>
              </a:ext>
            </a:extLst>
          </p:cNvPr>
          <p:cNvSpPr/>
          <p:nvPr/>
        </p:nvSpPr>
        <p:spPr>
          <a:xfrm>
            <a:off x="6096000" y="3611534"/>
            <a:ext cx="5912385" cy="306475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REWIRING WORD OF GOD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A1B0EA-B87C-F542-B31D-95416CBAC3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62155" y="232593"/>
            <a:ext cx="5713508" cy="3221038"/>
          </a:xfrm>
          <a:prstGeom prst="rect">
            <a:avLst/>
          </a:prstGeom>
        </p:spPr>
      </p:pic>
      <p:pic>
        <p:nvPicPr>
          <p:cNvPr id="14" name="Picture 13" descr="A picture containing light, kite, large, umbrella&#10;&#10;Description automatically generated">
            <a:extLst>
              <a:ext uri="{FF2B5EF4-FFF2-40B4-BE49-F238E27FC236}">
                <a16:creationId xmlns:a16="http://schemas.microsoft.com/office/drawing/2014/main" id="{622103DE-FC99-B94E-9938-0C892E5931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095999" y="3611534"/>
            <a:ext cx="5912385" cy="3064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BAB004-12BA-A44A-859B-BCC350E48B6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6085269" y="207962"/>
            <a:ext cx="5912384" cy="3246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0C9EB0-7B11-0F46-A46B-593471BD39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</a:blip>
          <a:srcRect b="12252"/>
          <a:stretch/>
        </p:blipFill>
        <p:spPr>
          <a:xfrm>
            <a:off x="183614" y="3611534"/>
            <a:ext cx="5713508" cy="306475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AF0824-2699-1F44-BB23-DE2D84F1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</p:spTree>
    <p:extLst>
      <p:ext uri="{BB962C8B-B14F-4D97-AF65-F5344CB8AC3E}">
        <p14:creationId xmlns:p14="http://schemas.microsoft.com/office/powerpoint/2010/main" val="347155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048F-3D5D-3147-9084-EDC598B0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A1B0EA-B87C-F542-B31D-95416CBAC3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8746" y="207962"/>
            <a:ext cx="5713508" cy="3221038"/>
          </a:xfrm>
          <a:prstGeom prst="rect">
            <a:avLst/>
          </a:prstGeom>
        </p:spPr>
      </p:pic>
      <p:pic>
        <p:nvPicPr>
          <p:cNvPr id="14" name="Picture 13" descr="A picture containing light, kite, large, umbrella&#10;&#10;Description automatically generated">
            <a:extLst>
              <a:ext uri="{FF2B5EF4-FFF2-40B4-BE49-F238E27FC236}">
                <a16:creationId xmlns:a16="http://schemas.microsoft.com/office/drawing/2014/main" id="{622103DE-FC99-B94E-9938-0C892E5931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2253" y="3441712"/>
            <a:ext cx="5912385" cy="3064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BAB004-12BA-A44A-859B-BCC350E48B6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5584" y="207962"/>
            <a:ext cx="5912384" cy="3246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0C9EB0-7B11-0F46-A46B-593471BD39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b="12252"/>
          <a:stretch/>
        </p:blipFill>
        <p:spPr>
          <a:xfrm>
            <a:off x="208746" y="3454425"/>
            <a:ext cx="5713508" cy="30647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B00D0D-1DD4-5343-8203-13B81642B5AF}"/>
              </a:ext>
            </a:extLst>
          </p:cNvPr>
          <p:cNvSpPr/>
          <p:nvPr/>
        </p:nvSpPr>
        <p:spPr>
          <a:xfrm>
            <a:off x="3690651" y="2225407"/>
            <a:ext cx="4462749" cy="2280492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6816DCB-72AA-7147-B50F-CE9FA4B31033}"/>
              </a:ext>
            </a:extLst>
          </p:cNvPr>
          <p:cNvSpPr txBox="1">
            <a:spLocks/>
          </p:cNvSpPr>
          <p:nvPr/>
        </p:nvSpPr>
        <p:spPr>
          <a:xfrm>
            <a:off x="3929100" y="3155580"/>
            <a:ext cx="5274802" cy="980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300" dirty="0">
                <a:solidFill>
                  <a:schemeClr val="bg1"/>
                </a:solidFill>
              </a:rPr>
              <a:t>MENTAL HEALTH 2020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82F5351F-81DF-0C47-80BD-AE79BB7CBF03}"/>
              </a:ext>
            </a:extLst>
          </p:cNvPr>
          <p:cNvSpPr txBox="1">
            <a:spLocks/>
          </p:cNvSpPr>
          <p:nvPr/>
        </p:nvSpPr>
        <p:spPr>
          <a:xfrm>
            <a:off x="1008382" y="3381756"/>
            <a:ext cx="9801082" cy="11161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alpha val="70000"/>
                  </a:schemeClr>
                </a:solidFill>
              </a:rPr>
              <a:t>D R.  N E A L  </a:t>
            </a:r>
          </a:p>
          <a:p>
            <a:endParaRPr lang="en-US" sz="17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0C2564A-02B3-DE4C-B0F4-84A9782EAD14}"/>
              </a:ext>
            </a:extLst>
          </p:cNvPr>
          <p:cNvSpPr txBox="1">
            <a:spLocks/>
          </p:cNvSpPr>
          <p:nvPr/>
        </p:nvSpPr>
        <p:spPr>
          <a:xfrm>
            <a:off x="5053876" y="2201736"/>
            <a:ext cx="2947705" cy="11161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>
                    <a:alpha val="70000"/>
                  </a:schemeClr>
                </a:solidFill>
              </a:rPr>
              <a:t>K I N G S ‘ I N S T I T U T E </a:t>
            </a:r>
          </a:p>
          <a:p>
            <a:endParaRPr lang="en-US" sz="17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1D27AF4-E9B9-ED4B-B1E8-95EE43666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</p:spTree>
    <p:extLst>
      <p:ext uri="{BB962C8B-B14F-4D97-AF65-F5344CB8AC3E}">
        <p14:creationId xmlns:p14="http://schemas.microsoft.com/office/powerpoint/2010/main" val="1260375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048F-3D5D-3147-9084-EDC598B0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B001A1-47B7-6D4C-A22B-5FBE7E28E273}"/>
              </a:ext>
            </a:extLst>
          </p:cNvPr>
          <p:cNvSpPr/>
          <p:nvPr/>
        </p:nvSpPr>
        <p:spPr>
          <a:xfrm>
            <a:off x="183614" y="154237"/>
            <a:ext cx="11780704" cy="65220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“I WANT MY OLD LIFE BACK”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0C9EB0-7B11-0F46-A46B-593471BD3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22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1521C6-0B06-DD46-B94C-DCBEE6A7E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</p:spTree>
    <p:extLst>
      <p:ext uri="{BB962C8B-B14F-4D97-AF65-F5344CB8AC3E}">
        <p14:creationId xmlns:p14="http://schemas.microsoft.com/office/powerpoint/2010/main" val="2542860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B001A1-47B7-6D4C-A22B-5FBE7E28E273}"/>
              </a:ext>
            </a:extLst>
          </p:cNvPr>
          <p:cNvSpPr/>
          <p:nvPr/>
        </p:nvSpPr>
        <p:spPr>
          <a:xfrm>
            <a:off x="205648" y="266373"/>
            <a:ext cx="11780704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“I WANT MY OLD LIFE BACK”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0C9EB0-7B11-0F46-A46B-593471BD3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0891" b="16611"/>
          <a:stretch/>
        </p:blipFill>
        <p:spPr>
          <a:xfrm>
            <a:off x="205649" y="266372"/>
            <a:ext cx="11780703" cy="132556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986A85-E4AE-E24F-B652-AF234C57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9BE194-2661-6642-8505-A34663C2A4AF}"/>
              </a:ext>
            </a:extLst>
          </p:cNvPr>
          <p:cNvSpPr/>
          <p:nvPr/>
        </p:nvSpPr>
        <p:spPr>
          <a:xfrm>
            <a:off x="706181" y="3429000"/>
            <a:ext cx="3513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ADAPTABILITY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4D4162-E39D-C74B-9CB0-D7E8F91CD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084" y="2187574"/>
            <a:ext cx="7266715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WHAT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STABLE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MARKER OF SUCCESS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CONTEXTUALIZE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REFRAME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OTHER CULTURES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HEALTHY ROLE MODELS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0DC24-9846-6748-857F-D1C175E5F75F}"/>
              </a:ext>
            </a:extLst>
          </p:cNvPr>
          <p:cNvCxnSpPr/>
          <p:nvPr/>
        </p:nvCxnSpPr>
        <p:spPr>
          <a:xfrm>
            <a:off x="5600528" y="2026721"/>
            <a:ext cx="0" cy="432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383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B001A1-47B7-6D4C-A22B-5FBE7E28E273}"/>
              </a:ext>
            </a:extLst>
          </p:cNvPr>
          <p:cNvSpPr/>
          <p:nvPr/>
        </p:nvSpPr>
        <p:spPr>
          <a:xfrm>
            <a:off x="205648" y="266373"/>
            <a:ext cx="11780704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“I WANT MY OLD LIFE BACK”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0C9EB0-7B11-0F46-A46B-593471BD3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0891" b="16611"/>
          <a:stretch/>
        </p:blipFill>
        <p:spPr>
          <a:xfrm>
            <a:off x="205649" y="266372"/>
            <a:ext cx="11780703" cy="132556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986A85-E4AE-E24F-B652-AF234C57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9BE194-2661-6642-8505-A34663C2A4AF}"/>
              </a:ext>
            </a:extLst>
          </p:cNvPr>
          <p:cNvSpPr/>
          <p:nvPr/>
        </p:nvSpPr>
        <p:spPr>
          <a:xfrm>
            <a:off x="706181" y="3429000"/>
            <a:ext cx="35130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ADAPTABILITY</a:t>
            </a:r>
          </a:p>
          <a:p>
            <a:pPr algn="ctr"/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(DETAILS)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4D4162-E39D-C74B-9CB0-D7E8F91CD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547" y="2187574"/>
            <a:ext cx="7266715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WHAT IS STABLE IN LIFE IS JESUS, EVERYTHING ELSE TEMPORARY.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MARKER OF SUCCESS = ABILITY TO BE FLEXIBLE AND ADAPT TO CHANGE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ONLY THING CERTAIN IS UNCERTAINTY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 NOT FEAR CHANGE. EMBRACE IT.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CONTEXTUALIZE CHANGE - WITH NORMAL DEVELOPMENTAL CHANGE (EX CAN’T GO BACK TO PLAYING WITH DOLLS OR WEARING DIAPERS)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REFRAME CHANGE - CHANGE IS GOOD.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OTHER CULTURES VIEW IT AS OPPORTUNITY TO GROW/LEARN.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NATURE OF CONTROL (WHAT WE CAN AND CANNOT CONTROL) – OUR SELVES.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NELSON MANDELA IN PRISON – JOGGED ON THE SPOT.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A2BFD5-1DE9-094C-9705-FA3207A0BDFF}"/>
              </a:ext>
            </a:extLst>
          </p:cNvPr>
          <p:cNvCxnSpPr/>
          <p:nvPr/>
        </p:nvCxnSpPr>
        <p:spPr>
          <a:xfrm>
            <a:off x="4873415" y="2026721"/>
            <a:ext cx="0" cy="432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817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066D-3E24-0449-ACAA-C225EFEAE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425" y="1940319"/>
            <a:ext cx="6299927" cy="4160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RESILIENCE</a:t>
            </a:r>
          </a:p>
          <a:p>
            <a:pPr marL="0" indent="0">
              <a:buNone/>
            </a:pPr>
            <a:endParaRPr lang="en-US" sz="3200" i="1" spc="3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“A measure of the persistence of a system and the ability to absorb change and disturbance and maintain healthy state; the capacity to recover quickly from difficulties; mental toughness”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3200" spc="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sz="3200" spc="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661A0B-2BB9-7040-867C-6D164157696C}"/>
              </a:ext>
            </a:extLst>
          </p:cNvPr>
          <p:cNvSpPr/>
          <p:nvPr/>
        </p:nvSpPr>
        <p:spPr>
          <a:xfrm>
            <a:off x="205648" y="175418"/>
            <a:ext cx="11780704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“I WANT MY OLD LIFE BACK”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98157-F84A-794C-87DE-D9F789760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0891" b="16611"/>
          <a:stretch/>
        </p:blipFill>
        <p:spPr>
          <a:xfrm>
            <a:off x="205649" y="175417"/>
            <a:ext cx="11780703" cy="1325563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32686-639C-4B45-A727-5C2B35075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pic>
        <p:nvPicPr>
          <p:cNvPr id="10" name="Picture 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1A587CE-2BFD-5C43-8DE3-D107572BA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76"/>
          <a:stretch/>
        </p:blipFill>
        <p:spPr>
          <a:xfrm>
            <a:off x="205648" y="1606027"/>
            <a:ext cx="4995002" cy="464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3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066D-3E24-0449-ACAA-C225EFEAE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425" y="1940319"/>
            <a:ext cx="6299927" cy="4160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RESILIENCE</a:t>
            </a:r>
            <a:r>
              <a:rPr lang="en-US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itchFamily="2" charset="2"/>
              </a:rPr>
              <a:t>:</a:t>
            </a:r>
            <a:r>
              <a:rPr lang="en-US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36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FAMILY VALUE</a:t>
            </a:r>
          </a:p>
          <a:p>
            <a:pPr marL="0" indent="0">
              <a:buNone/>
            </a:pPr>
            <a:endParaRPr lang="en-US" sz="3200" i="1" spc="3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“A measure of the persistence of a system and the ability to absorb change and disturbance and maintain healthy state; the capacity to recover quickly from difficulties; mental toughness”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3200" spc="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sz="3200" spc="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661A0B-2BB9-7040-867C-6D164157696C}"/>
              </a:ext>
            </a:extLst>
          </p:cNvPr>
          <p:cNvSpPr/>
          <p:nvPr/>
        </p:nvSpPr>
        <p:spPr>
          <a:xfrm>
            <a:off x="205648" y="175418"/>
            <a:ext cx="11780704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“I WANT MY OLD LIFE BACK”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98157-F84A-794C-87DE-D9F789760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0891" b="16611"/>
          <a:stretch/>
        </p:blipFill>
        <p:spPr>
          <a:xfrm>
            <a:off x="205649" y="175417"/>
            <a:ext cx="11780703" cy="1325563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32686-639C-4B45-A727-5C2B35075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pic>
        <p:nvPicPr>
          <p:cNvPr id="10" name="Picture 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1A587CE-2BFD-5C43-8DE3-D107572BA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76"/>
          <a:stretch/>
        </p:blipFill>
        <p:spPr>
          <a:xfrm>
            <a:off x="205648" y="1606027"/>
            <a:ext cx="4995002" cy="464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04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066D-3E24-0449-ACAA-C225EFEAE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425" y="1940319"/>
            <a:ext cx="6299927" cy="702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FOSTERING RESILIENCE</a:t>
            </a:r>
            <a:endParaRPr lang="en-US" sz="3200" i="1" spc="3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3200" spc="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sz="3200" spc="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661A0B-2BB9-7040-867C-6D164157696C}"/>
              </a:ext>
            </a:extLst>
          </p:cNvPr>
          <p:cNvSpPr/>
          <p:nvPr/>
        </p:nvSpPr>
        <p:spPr>
          <a:xfrm>
            <a:off x="205648" y="175418"/>
            <a:ext cx="11780704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“I WANT MY OLD LIFE BACK”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98157-F84A-794C-87DE-D9F789760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0891" b="16611"/>
          <a:stretch/>
        </p:blipFill>
        <p:spPr>
          <a:xfrm>
            <a:off x="205649" y="175417"/>
            <a:ext cx="11780703" cy="1325563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32686-639C-4B45-A727-5C2B35075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85DAB2BD-BD3B-684C-AD27-2C3BBC93B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48" y="1940319"/>
            <a:ext cx="5271227" cy="4081069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7312DB9-E636-7548-B4D9-E53805BE9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352" y="2643188"/>
            <a:ext cx="6350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41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066D-3E24-0449-ACAA-C225EFEAE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425" y="1940319"/>
            <a:ext cx="6299927" cy="702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FOSTERING RESILIENCE</a:t>
            </a:r>
            <a:endParaRPr lang="en-US" sz="3200" i="1" spc="3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3200" spc="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sz="3200" spc="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661A0B-2BB9-7040-867C-6D164157696C}"/>
              </a:ext>
            </a:extLst>
          </p:cNvPr>
          <p:cNvSpPr/>
          <p:nvPr/>
        </p:nvSpPr>
        <p:spPr>
          <a:xfrm>
            <a:off x="205648" y="175418"/>
            <a:ext cx="11780704" cy="1325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“I WANT MY OLD LIFE BACK”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98157-F84A-794C-87DE-D9F789760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0891" b="16611"/>
          <a:stretch/>
        </p:blipFill>
        <p:spPr>
          <a:xfrm>
            <a:off x="205649" y="175417"/>
            <a:ext cx="11780703" cy="1325563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32686-639C-4B45-A727-5C2B35075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85DAB2BD-BD3B-684C-AD27-2C3BBC93B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48" y="1940319"/>
            <a:ext cx="5271227" cy="4081069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D382C38-9FAE-2847-A783-B111F4C65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425" y="2658268"/>
            <a:ext cx="6316101" cy="33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73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702DBE-409B-9F48-BC34-A85AD8B84945}"/>
              </a:ext>
            </a:extLst>
          </p:cNvPr>
          <p:cNvSpPr/>
          <p:nvPr/>
        </p:nvSpPr>
        <p:spPr>
          <a:xfrm>
            <a:off x="183615" y="207962"/>
            <a:ext cx="5692048" cy="323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IMPACT OF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D617F4-598B-D946-BD3F-AE902C4A416C}"/>
              </a:ext>
            </a:extLst>
          </p:cNvPr>
          <p:cNvSpPr/>
          <p:nvPr/>
        </p:nvSpPr>
        <p:spPr>
          <a:xfrm>
            <a:off x="6095999" y="207962"/>
            <a:ext cx="5912385" cy="323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ANXIETY SELF-DIAGNOSIS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B001A1-47B7-6D4C-A22B-5FBE7E28E273}"/>
              </a:ext>
            </a:extLst>
          </p:cNvPr>
          <p:cNvSpPr/>
          <p:nvPr/>
        </p:nvSpPr>
        <p:spPr>
          <a:xfrm>
            <a:off x="183615" y="3611535"/>
            <a:ext cx="5692048" cy="30647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“I WANT MY OLD LIFE BACK”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8AA20-292E-2B4F-A29A-8F4767026BFF}"/>
              </a:ext>
            </a:extLst>
          </p:cNvPr>
          <p:cNvSpPr/>
          <p:nvPr/>
        </p:nvSpPr>
        <p:spPr>
          <a:xfrm>
            <a:off x="6096000" y="3611534"/>
            <a:ext cx="5912385" cy="306475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REWIRING WORD OF GOD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A1B0EA-B87C-F542-B31D-95416CBAC3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62155" y="232593"/>
            <a:ext cx="5713508" cy="3221038"/>
          </a:xfrm>
          <a:prstGeom prst="rect">
            <a:avLst/>
          </a:prstGeom>
        </p:spPr>
      </p:pic>
      <p:pic>
        <p:nvPicPr>
          <p:cNvPr id="14" name="Picture 13" descr="A picture containing light, kite, large, umbrella&#10;&#10;Description automatically generated">
            <a:extLst>
              <a:ext uri="{FF2B5EF4-FFF2-40B4-BE49-F238E27FC236}">
                <a16:creationId xmlns:a16="http://schemas.microsoft.com/office/drawing/2014/main" id="{622103DE-FC99-B94E-9938-0C892E5931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095999" y="3611534"/>
            <a:ext cx="5912385" cy="3064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BAB004-12BA-A44A-859B-BCC350E48B6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6085269" y="207962"/>
            <a:ext cx="5912384" cy="3246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0C9EB0-7B11-0F46-A46B-593471BD39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</a:blip>
          <a:srcRect b="12252"/>
          <a:stretch/>
        </p:blipFill>
        <p:spPr>
          <a:xfrm>
            <a:off x="183614" y="3611534"/>
            <a:ext cx="5713508" cy="306475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84C36B-D5F2-9940-8E2E-4AC3A98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</p:spTree>
    <p:extLst>
      <p:ext uri="{BB962C8B-B14F-4D97-AF65-F5344CB8AC3E}">
        <p14:creationId xmlns:p14="http://schemas.microsoft.com/office/powerpoint/2010/main" val="756157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048F-3D5D-3147-9084-EDC598B0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8AA20-292E-2B4F-A29A-8F4767026BFF}"/>
              </a:ext>
            </a:extLst>
          </p:cNvPr>
          <p:cNvSpPr/>
          <p:nvPr/>
        </p:nvSpPr>
        <p:spPr>
          <a:xfrm>
            <a:off x="143220" y="132202"/>
            <a:ext cx="11865166" cy="654408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REWIRING WORD OF GOD</a:t>
            </a:r>
          </a:p>
        </p:txBody>
      </p:sp>
      <p:pic>
        <p:nvPicPr>
          <p:cNvPr id="14" name="Picture 13" descr="A picture containing light, kite, large, umbrella&#10;&#10;Description automatically generated">
            <a:extLst>
              <a:ext uri="{FF2B5EF4-FFF2-40B4-BE49-F238E27FC236}">
                <a16:creationId xmlns:a16="http://schemas.microsoft.com/office/drawing/2014/main" id="{622103DE-FC99-B94E-9938-0C892E5931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-24755"/>
            <a:ext cx="12192000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9E117-9BDF-2646-BB0C-778F4BCF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</p:spTree>
    <p:extLst>
      <p:ext uri="{BB962C8B-B14F-4D97-AF65-F5344CB8AC3E}">
        <p14:creationId xmlns:p14="http://schemas.microsoft.com/office/powerpoint/2010/main" val="1073052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048F-3D5D-3147-9084-EDC598B0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8AA20-292E-2B4F-A29A-8F4767026BFF}"/>
              </a:ext>
            </a:extLst>
          </p:cNvPr>
          <p:cNvSpPr/>
          <p:nvPr/>
        </p:nvSpPr>
        <p:spPr>
          <a:xfrm>
            <a:off x="143220" y="132203"/>
            <a:ext cx="11865166" cy="15584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REWIRING WORD OF GOD</a:t>
            </a:r>
          </a:p>
        </p:txBody>
      </p:sp>
      <p:pic>
        <p:nvPicPr>
          <p:cNvPr id="14" name="Picture 13" descr="A picture containing light, kite, large, umbrella&#10;&#10;Description automatically generated">
            <a:extLst>
              <a:ext uri="{FF2B5EF4-FFF2-40B4-BE49-F238E27FC236}">
                <a16:creationId xmlns:a16="http://schemas.microsoft.com/office/drawing/2014/main" id="{622103DE-FC99-B94E-9938-0C892E5931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2681" b="77275"/>
          <a:stretch/>
        </p:blipFill>
        <p:spPr>
          <a:xfrm>
            <a:off x="163417" y="132203"/>
            <a:ext cx="11865166" cy="155848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B2195-AF8A-D94A-98E7-29AEBF65A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476C2F-37C4-D94E-999D-A68BABD94240}"/>
              </a:ext>
            </a:extLst>
          </p:cNvPr>
          <p:cNvSpPr txBox="1">
            <a:spLocks/>
          </p:cNvSpPr>
          <p:nvPr/>
        </p:nvSpPr>
        <p:spPr>
          <a:xfrm>
            <a:off x="351178" y="1959658"/>
            <a:ext cx="5257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WORD OF GOD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FCF027-DAFD-E447-AE34-A88B0D0DC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12" y="3429000"/>
            <a:ext cx="5257800" cy="2466127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ALIVE AND POWERFUL; TRUTH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RESTRUCTURES + REPROGRAMS BRAIN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WORD NOT JUST TEACHING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ABOUT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WORD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9" name="Picture 8" descr="A picture containing person, cellphone, building, phone&#10;&#10;Description automatically generated">
            <a:extLst>
              <a:ext uri="{FF2B5EF4-FFF2-40B4-BE49-F238E27FC236}">
                <a16:creationId xmlns:a16="http://schemas.microsoft.com/office/drawing/2014/main" id="{E82C17A0-9C0E-F144-A8C1-AFE9E73AF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594" y="1792727"/>
            <a:ext cx="5418995" cy="470014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73F1B3-6BDD-1A47-856A-D58304112780}"/>
              </a:ext>
            </a:extLst>
          </p:cNvPr>
          <p:cNvCxnSpPr/>
          <p:nvPr/>
        </p:nvCxnSpPr>
        <p:spPr>
          <a:xfrm>
            <a:off x="5600528" y="2026721"/>
            <a:ext cx="0" cy="432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114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702DBE-409B-9F48-BC34-A85AD8B84945}"/>
              </a:ext>
            </a:extLst>
          </p:cNvPr>
          <p:cNvSpPr/>
          <p:nvPr/>
        </p:nvSpPr>
        <p:spPr>
          <a:xfrm>
            <a:off x="183615" y="207962"/>
            <a:ext cx="5692048" cy="323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IMPACT OF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D617F4-598B-D946-BD3F-AE902C4A416C}"/>
              </a:ext>
            </a:extLst>
          </p:cNvPr>
          <p:cNvSpPr/>
          <p:nvPr/>
        </p:nvSpPr>
        <p:spPr>
          <a:xfrm>
            <a:off x="6095999" y="207962"/>
            <a:ext cx="5912385" cy="323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ANXIETY SELF-DIAGNOSIS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B001A1-47B7-6D4C-A22B-5FBE7E28E273}"/>
              </a:ext>
            </a:extLst>
          </p:cNvPr>
          <p:cNvSpPr/>
          <p:nvPr/>
        </p:nvSpPr>
        <p:spPr>
          <a:xfrm>
            <a:off x="183615" y="3611535"/>
            <a:ext cx="5692048" cy="30647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“I WANT MY OLD LIFE BACK”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8AA20-292E-2B4F-A29A-8F4767026BFF}"/>
              </a:ext>
            </a:extLst>
          </p:cNvPr>
          <p:cNvSpPr/>
          <p:nvPr/>
        </p:nvSpPr>
        <p:spPr>
          <a:xfrm>
            <a:off x="6096000" y="3611534"/>
            <a:ext cx="5912385" cy="306475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REWIRING WORD OF GOD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A1B0EA-B87C-F542-B31D-95416CBAC3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62155" y="232593"/>
            <a:ext cx="5713508" cy="3221038"/>
          </a:xfrm>
          <a:prstGeom prst="rect">
            <a:avLst/>
          </a:prstGeom>
        </p:spPr>
      </p:pic>
      <p:pic>
        <p:nvPicPr>
          <p:cNvPr id="14" name="Picture 13" descr="A picture containing light, kite, large, umbrella&#10;&#10;Description automatically generated">
            <a:extLst>
              <a:ext uri="{FF2B5EF4-FFF2-40B4-BE49-F238E27FC236}">
                <a16:creationId xmlns:a16="http://schemas.microsoft.com/office/drawing/2014/main" id="{622103DE-FC99-B94E-9938-0C892E5931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095999" y="3611534"/>
            <a:ext cx="5912385" cy="3064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BAB004-12BA-A44A-859B-BCC350E48B6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6085269" y="207962"/>
            <a:ext cx="5912384" cy="3246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0C9EB0-7B11-0F46-A46B-593471BD39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</a:blip>
          <a:srcRect b="12252"/>
          <a:stretch/>
        </p:blipFill>
        <p:spPr>
          <a:xfrm>
            <a:off x="183614" y="3611534"/>
            <a:ext cx="5713508" cy="3064755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C31079E1-3862-B740-B03A-582D2673A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</p:spTree>
    <p:extLst>
      <p:ext uri="{BB962C8B-B14F-4D97-AF65-F5344CB8AC3E}">
        <p14:creationId xmlns:p14="http://schemas.microsoft.com/office/powerpoint/2010/main" val="186957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2AA204-86F5-9941-8618-B1D79B33D8B9}"/>
              </a:ext>
            </a:extLst>
          </p:cNvPr>
          <p:cNvSpPr/>
          <p:nvPr/>
        </p:nvSpPr>
        <p:spPr>
          <a:xfrm>
            <a:off x="163417" y="163282"/>
            <a:ext cx="11865166" cy="15584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REWIRING WORD OF GOD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16C21-3065-EB42-BD0F-941E3EF4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06" y="3173307"/>
            <a:ext cx="4201729" cy="1325563"/>
          </a:xfrm>
        </p:spPr>
        <p:txBody>
          <a:bodyPr>
            <a:noAutofit/>
          </a:bodyPr>
          <a:lstStyle/>
          <a:p>
            <a:pPr algn="ctr"/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SYNAPTIC CONSOLIDATION AND SCHEMATIC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422B-8B4E-164E-A1E2-6C098D5D7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639" y="2045952"/>
            <a:ext cx="6310944" cy="398621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THE BRAIN BELIEVES/EXPECTS COMES FROM WHAT WE PLACE IN IT. NEURONS ADAPT AND BECOME TUNED/SPECIALIZED TOWARDS REPEATED STIMULI</a:t>
            </a:r>
          </a:p>
        </p:txBody>
      </p:sp>
      <p:pic>
        <p:nvPicPr>
          <p:cNvPr id="12" name="Picture 11" descr="A picture containing light, kite, large, umbrella&#10;&#10;Description automatically generated">
            <a:extLst>
              <a:ext uri="{FF2B5EF4-FFF2-40B4-BE49-F238E27FC236}">
                <a16:creationId xmlns:a16="http://schemas.microsoft.com/office/drawing/2014/main" id="{BDE6A21C-9484-814C-AD89-269D96A510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2681" b="77275"/>
          <a:stretch/>
        </p:blipFill>
        <p:spPr>
          <a:xfrm>
            <a:off x="349786" y="163283"/>
            <a:ext cx="11865166" cy="155848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CA3C7-4B49-D345-8583-2D496A7C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pic>
        <p:nvPicPr>
          <p:cNvPr id="14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7B87A959-CD66-0F43-A503-654A7D689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25" y="3059132"/>
            <a:ext cx="5957888" cy="379138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36A83C-CB92-9145-A6C5-314EE27CADF1}"/>
              </a:ext>
            </a:extLst>
          </p:cNvPr>
          <p:cNvCxnSpPr/>
          <p:nvPr/>
        </p:nvCxnSpPr>
        <p:spPr>
          <a:xfrm>
            <a:off x="5600528" y="2026721"/>
            <a:ext cx="0" cy="432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54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2AA204-86F5-9941-8618-B1D79B33D8B9}"/>
              </a:ext>
            </a:extLst>
          </p:cNvPr>
          <p:cNvSpPr/>
          <p:nvPr/>
        </p:nvSpPr>
        <p:spPr>
          <a:xfrm>
            <a:off x="163417" y="163282"/>
            <a:ext cx="11865166" cy="15584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REWIRING WORD OF GOD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16C21-3065-EB42-BD0F-941E3EF4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06" y="3173307"/>
            <a:ext cx="4201729" cy="1325563"/>
          </a:xfrm>
        </p:spPr>
        <p:txBody>
          <a:bodyPr>
            <a:noAutofit/>
          </a:bodyPr>
          <a:lstStyle/>
          <a:p>
            <a:pPr algn="ctr"/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SYNAPTIC CONSOLIDATION AND SCHEMATIC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422B-8B4E-164E-A1E2-6C098D5D7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1056" y="1842981"/>
            <a:ext cx="6310944" cy="398621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REPEATED EXPOSURE MATTERS!</a:t>
            </a:r>
          </a:p>
        </p:txBody>
      </p:sp>
      <p:pic>
        <p:nvPicPr>
          <p:cNvPr id="12" name="Picture 11" descr="A picture containing light, kite, large, umbrella&#10;&#10;Description automatically generated">
            <a:extLst>
              <a:ext uri="{FF2B5EF4-FFF2-40B4-BE49-F238E27FC236}">
                <a16:creationId xmlns:a16="http://schemas.microsoft.com/office/drawing/2014/main" id="{BDE6A21C-9484-814C-AD89-269D96A510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2681" b="77275"/>
          <a:stretch/>
        </p:blipFill>
        <p:spPr>
          <a:xfrm>
            <a:off x="349786" y="163283"/>
            <a:ext cx="11865166" cy="155848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CA3C7-4B49-D345-8583-2D496A7C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A78778C-5649-3A45-BCF5-A7BE814E4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1056" y="2352312"/>
            <a:ext cx="5728083" cy="45056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8821C6-C373-1A42-A7A9-30B34C21CD18}"/>
              </a:ext>
            </a:extLst>
          </p:cNvPr>
          <p:cNvCxnSpPr/>
          <p:nvPr/>
        </p:nvCxnSpPr>
        <p:spPr>
          <a:xfrm>
            <a:off x="5600528" y="2026721"/>
            <a:ext cx="0" cy="432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933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2AA204-86F5-9941-8618-B1D79B33D8B9}"/>
              </a:ext>
            </a:extLst>
          </p:cNvPr>
          <p:cNvSpPr/>
          <p:nvPr/>
        </p:nvSpPr>
        <p:spPr>
          <a:xfrm>
            <a:off x="163417" y="163282"/>
            <a:ext cx="11865166" cy="15584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REWIRING WORD OF GOD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16C21-3065-EB42-BD0F-941E3EF4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06" y="3173307"/>
            <a:ext cx="4201729" cy="1325563"/>
          </a:xfrm>
        </p:spPr>
        <p:txBody>
          <a:bodyPr>
            <a:noAutofit/>
          </a:bodyPr>
          <a:lstStyle/>
          <a:p>
            <a:pPr algn="ctr"/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SYNAPTIC CONSOLIDATION AND SCHEMATIC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422B-8B4E-164E-A1E2-6C098D5D7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362" y="4730125"/>
            <a:ext cx="6080221" cy="1212407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REPEATED EXPOSURE MATTERS - THIS IS TRUE FOR THINGS OF WORLD OR THINGS OF GOD.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PERSON’S BRAIN WILL BECOME SPECIALIZED BASED ON ONE OR ANOTHER = COMPETING STIMULI</a:t>
            </a:r>
          </a:p>
        </p:txBody>
      </p:sp>
      <p:pic>
        <p:nvPicPr>
          <p:cNvPr id="12" name="Picture 11" descr="A picture containing light, kite, large, umbrella&#10;&#10;Description automatically generated">
            <a:extLst>
              <a:ext uri="{FF2B5EF4-FFF2-40B4-BE49-F238E27FC236}">
                <a16:creationId xmlns:a16="http://schemas.microsoft.com/office/drawing/2014/main" id="{BDE6A21C-9484-814C-AD89-269D96A510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2681" b="77275"/>
          <a:stretch/>
        </p:blipFill>
        <p:spPr>
          <a:xfrm>
            <a:off x="163417" y="172827"/>
            <a:ext cx="11865166" cy="155848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CA3C7-4B49-D345-8583-2D496A7C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CBA59C18-6526-9C41-BD7E-0E463C9A6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245999"/>
              </p:ext>
            </p:extLst>
          </p:nvPr>
        </p:nvGraphicFramePr>
        <p:xfrm>
          <a:off x="6096000" y="2026721"/>
          <a:ext cx="574383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938">
                  <a:extLst>
                    <a:ext uri="{9D8B030D-6E8A-4147-A177-3AD203B41FA5}">
                      <a16:colId xmlns:a16="http://schemas.microsoft.com/office/drawing/2014/main" val="4260942331"/>
                    </a:ext>
                  </a:extLst>
                </a:gridCol>
                <a:gridCol w="2893895">
                  <a:extLst>
                    <a:ext uri="{9D8B030D-6E8A-4147-A177-3AD203B41FA5}">
                      <a16:colId xmlns:a16="http://schemas.microsoft.com/office/drawing/2014/main" val="3643248943"/>
                    </a:ext>
                  </a:extLst>
                </a:gridCol>
              </a:tblGrid>
              <a:tr h="3629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WORLD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WORD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382573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F03596-9CFF-1A45-B65E-7B6590B6F2AC}"/>
              </a:ext>
            </a:extLst>
          </p:cNvPr>
          <p:cNvCxnSpPr/>
          <p:nvPr/>
        </p:nvCxnSpPr>
        <p:spPr>
          <a:xfrm>
            <a:off x="5600528" y="2026721"/>
            <a:ext cx="0" cy="432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4364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2AA204-86F5-9941-8618-B1D79B33D8B9}"/>
              </a:ext>
            </a:extLst>
          </p:cNvPr>
          <p:cNvSpPr/>
          <p:nvPr/>
        </p:nvSpPr>
        <p:spPr>
          <a:xfrm>
            <a:off x="163417" y="163282"/>
            <a:ext cx="11865166" cy="15584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REWIRING WORD OF GOD</a:t>
            </a:r>
          </a:p>
        </p:txBody>
      </p:sp>
      <p:pic>
        <p:nvPicPr>
          <p:cNvPr id="12" name="Picture 11" descr="A picture containing light, kite, large, umbrella&#10;&#10;Description automatically generated">
            <a:extLst>
              <a:ext uri="{FF2B5EF4-FFF2-40B4-BE49-F238E27FC236}">
                <a16:creationId xmlns:a16="http://schemas.microsoft.com/office/drawing/2014/main" id="{BDE6A21C-9484-814C-AD89-269D96A510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2681" b="77275"/>
          <a:stretch/>
        </p:blipFill>
        <p:spPr>
          <a:xfrm>
            <a:off x="163417" y="191543"/>
            <a:ext cx="11865166" cy="155848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CA3C7-4B49-D345-8583-2D496A7C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F6CCEA-6D31-724D-A6D6-FF5D21D01D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6779" t="14265" r="16240" b="24152"/>
          <a:stretch/>
        </p:blipFill>
        <p:spPr>
          <a:xfrm>
            <a:off x="163417" y="163282"/>
            <a:ext cx="11865166" cy="65031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92D203-D4F9-A549-B5F7-BE5AE069642E}"/>
              </a:ext>
            </a:extLst>
          </p:cNvPr>
          <p:cNvSpPr/>
          <p:nvPr/>
        </p:nvSpPr>
        <p:spPr>
          <a:xfrm>
            <a:off x="429227" y="740737"/>
            <a:ext cx="3314700" cy="155848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WORD OF GOD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D43A7E-D859-6446-8FC4-6189B53A5A24}"/>
              </a:ext>
            </a:extLst>
          </p:cNvPr>
          <p:cNvSpPr/>
          <p:nvPr/>
        </p:nvSpPr>
        <p:spPr>
          <a:xfrm>
            <a:off x="8658224" y="4616669"/>
            <a:ext cx="3228976" cy="155848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16C21-3065-EB42-BD0F-941E3EF4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4574" y="5395912"/>
            <a:ext cx="4201729" cy="1325563"/>
          </a:xfrm>
        </p:spPr>
        <p:txBody>
          <a:bodyPr>
            <a:noAutofit/>
          </a:bodyPr>
          <a:lstStyle/>
          <a:p>
            <a:pPr algn="ctr"/>
            <a:r>
              <a:rPr 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ALI V LISTON</a:t>
            </a:r>
          </a:p>
        </p:txBody>
      </p:sp>
    </p:spTree>
    <p:extLst>
      <p:ext uri="{BB962C8B-B14F-4D97-AF65-F5344CB8AC3E}">
        <p14:creationId xmlns:p14="http://schemas.microsoft.com/office/powerpoint/2010/main" val="4386558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2AA204-86F5-9941-8618-B1D79B33D8B9}"/>
              </a:ext>
            </a:extLst>
          </p:cNvPr>
          <p:cNvSpPr/>
          <p:nvPr/>
        </p:nvSpPr>
        <p:spPr>
          <a:xfrm>
            <a:off x="163417" y="163282"/>
            <a:ext cx="11865166" cy="15584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REWIRING WORD OF GOD</a:t>
            </a:r>
          </a:p>
        </p:txBody>
      </p:sp>
      <p:pic>
        <p:nvPicPr>
          <p:cNvPr id="12" name="Picture 11" descr="A picture containing light, kite, large, umbrella&#10;&#10;Description automatically generated">
            <a:extLst>
              <a:ext uri="{FF2B5EF4-FFF2-40B4-BE49-F238E27FC236}">
                <a16:creationId xmlns:a16="http://schemas.microsoft.com/office/drawing/2014/main" id="{BDE6A21C-9484-814C-AD89-269D96A510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2681" b="77275"/>
          <a:stretch/>
        </p:blipFill>
        <p:spPr>
          <a:xfrm>
            <a:off x="163416" y="163283"/>
            <a:ext cx="11865166" cy="155848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CA3C7-4B49-D345-8583-2D496A7C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CCE938-6B17-564E-BB89-02726DA95E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72" b="14393"/>
          <a:stretch/>
        </p:blipFill>
        <p:spPr>
          <a:xfrm>
            <a:off x="163416" y="163281"/>
            <a:ext cx="11865166" cy="653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14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12AA204-86F5-9941-8618-B1D79B33D8B9}"/>
              </a:ext>
            </a:extLst>
          </p:cNvPr>
          <p:cNvSpPr/>
          <p:nvPr/>
        </p:nvSpPr>
        <p:spPr>
          <a:xfrm>
            <a:off x="514350" y="3980568"/>
            <a:ext cx="11674405" cy="1317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REWIRING </a:t>
            </a:r>
            <a:r>
              <a:rPr lang="en-US" sz="4000" spc="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EFFECT</a:t>
            </a:r>
            <a:r>
              <a:rPr lang="en-US" sz="40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OF THE WORD OF GOD</a:t>
            </a:r>
          </a:p>
        </p:txBody>
      </p:sp>
      <p:pic>
        <p:nvPicPr>
          <p:cNvPr id="7" name="Picture 6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69CCE938-6B17-564E-BB89-02726DA95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96" r="15429" b="-1"/>
          <a:stretch/>
        </p:blipFill>
        <p:spPr>
          <a:xfrm>
            <a:off x="4059697" y="-1361"/>
            <a:ext cx="4059916" cy="4242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0A669-FA7B-4143-B8C9-27673CF266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80" r="19396" b="1"/>
          <a:stretch/>
        </p:blipFill>
        <p:spPr>
          <a:xfrm>
            <a:off x="3245" y="0"/>
            <a:ext cx="4062918" cy="4242816"/>
          </a:xfrm>
          <a:prstGeom prst="rect">
            <a:avLst/>
          </a:prstGeom>
        </p:spPr>
      </p:pic>
      <p:pic>
        <p:nvPicPr>
          <p:cNvPr id="3" name="Picture 2" descr="A picture containing light, kite, large, umbrella&#10;&#10;Description automatically generated">
            <a:extLst>
              <a:ext uri="{FF2B5EF4-FFF2-40B4-BE49-F238E27FC236}">
                <a16:creationId xmlns:a16="http://schemas.microsoft.com/office/drawing/2014/main" id="{B95973C7-4527-4743-8F49-567B835CCD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80" r="22354" b="-3"/>
          <a:stretch/>
        </p:blipFill>
        <p:spPr>
          <a:xfrm>
            <a:off x="8132064" y="10"/>
            <a:ext cx="4059936" cy="424280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CA3C7-4B49-D345-8583-2D496A7C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5784" y="6354285"/>
            <a:ext cx="20837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I N G S . I N S T I T U T 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58AED-D789-0A42-B0A9-5772644907A1}"/>
              </a:ext>
            </a:extLst>
          </p:cNvPr>
          <p:cNvSpPr txBox="1"/>
          <p:nvPr/>
        </p:nvSpPr>
        <p:spPr>
          <a:xfrm>
            <a:off x="1518563" y="5364583"/>
            <a:ext cx="914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Do not conform to the pattern of this world but be transformed by the renewing of your mind. 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ROMANS 12.2</a:t>
            </a:r>
          </a:p>
        </p:txBody>
      </p:sp>
    </p:spTree>
    <p:extLst>
      <p:ext uri="{BB962C8B-B14F-4D97-AF65-F5344CB8AC3E}">
        <p14:creationId xmlns:p14="http://schemas.microsoft.com/office/powerpoint/2010/main" val="2534060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676D01-3CD9-2640-89EF-0D88DCAF830A}"/>
              </a:ext>
            </a:extLst>
          </p:cNvPr>
          <p:cNvSpPr/>
          <p:nvPr/>
        </p:nvSpPr>
        <p:spPr>
          <a:xfrm>
            <a:off x="163417" y="128663"/>
            <a:ext cx="11865166" cy="15584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REWIRING WORD OF GOD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A1F0B-7A4C-B24F-BAC5-82D067D6B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033" y="1425547"/>
            <a:ext cx="554332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SCHEMATIC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9EDB3-40BE-8D47-BAFF-D73222B51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11" y="1876771"/>
            <a:ext cx="5205418" cy="752476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BRAIN WILL INTERPRET, ACT, EMOTE, BASED ON NEURONAL EXPECTANCIES/SCHEMA</a:t>
            </a:r>
          </a:p>
        </p:txBody>
      </p:sp>
      <p:pic>
        <p:nvPicPr>
          <p:cNvPr id="8" name="Picture 7" descr="A picture containing light, kite, large, umbrella&#10;&#10;Description automatically generated">
            <a:extLst>
              <a:ext uri="{FF2B5EF4-FFF2-40B4-BE49-F238E27FC236}">
                <a16:creationId xmlns:a16="http://schemas.microsoft.com/office/drawing/2014/main" id="{DC44530B-5FA9-7B4F-96B4-D741F6D30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2681" b="77275"/>
          <a:stretch/>
        </p:blipFill>
        <p:spPr>
          <a:xfrm>
            <a:off x="163417" y="128664"/>
            <a:ext cx="11865166" cy="1558485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65A6E8DC-7175-2743-9292-751E46644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C2162277-BF5D-7D40-974A-7B5E99D193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95" b="7060"/>
          <a:stretch/>
        </p:blipFill>
        <p:spPr>
          <a:xfrm>
            <a:off x="5413407" y="2795378"/>
            <a:ext cx="6615176" cy="3560972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347432B3-AAE4-B349-BCB7-C861929CF263}"/>
              </a:ext>
            </a:extLst>
          </p:cNvPr>
          <p:cNvSpPr/>
          <p:nvPr/>
        </p:nvSpPr>
        <p:spPr>
          <a:xfrm>
            <a:off x="5728771" y="2633032"/>
            <a:ext cx="2269475" cy="1434394"/>
          </a:xfrm>
          <a:prstGeom prst="frame">
            <a:avLst>
              <a:gd name="adj1" fmla="val 60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6FBED-93BF-8243-9C3C-53C474F399BF}"/>
              </a:ext>
            </a:extLst>
          </p:cNvPr>
          <p:cNvSpPr txBox="1"/>
          <p:nvPr/>
        </p:nvSpPr>
        <p:spPr>
          <a:xfrm>
            <a:off x="395110" y="3113201"/>
            <a:ext cx="4951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 OUR BRAIN CONGRUENT WITH WORD?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0BF816-D5A4-4F49-9C22-328AEA67CDC2}"/>
              </a:ext>
            </a:extLst>
          </p:cNvPr>
          <p:cNvCxnSpPr/>
          <p:nvPr/>
        </p:nvCxnSpPr>
        <p:spPr>
          <a:xfrm>
            <a:off x="5600528" y="2026721"/>
            <a:ext cx="0" cy="432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6245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676D01-3CD9-2640-89EF-0D88DCAF830A}"/>
              </a:ext>
            </a:extLst>
          </p:cNvPr>
          <p:cNvSpPr/>
          <p:nvPr/>
        </p:nvSpPr>
        <p:spPr>
          <a:xfrm>
            <a:off x="163417" y="128663"/>
            <a:ext cx="11865166" cy="15584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REWIRING WORD OF GOD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A1F0B-7A4C-B24F-BAC5-82D067D6B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771" y="1469815"/>
            <a:ext cx="554332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SCHEMATIC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9EDB3-40BE-8D47-BAFF-D73222B51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50" y="1898993"/>
            <a:ext cx="5439923" cy="752476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BRAIN WILL INTERPRET, ACT, EMOTE, BASED ON NEURONAL EXPECTANCIES/SCHEMA</a:t>
            </a:r>
          </a:p>
        </p:txBody>
      </p:sp>
      <p:pic>
        <p:nvPicPr>
          <p:cNvPr id="8" name="Picture 7" descr="A picture containing light, kite, large, umbrella&#10;&#10;Description automatically generated">
            <a:extLst>
              <a:ext uri="{FF2B5EF4-FFF2-40B4-BE49-F238E27FC236}">
                <a16:creationId xmlns:a16="http://schemas.microsoft.com/office/drawing/2014/main" id="{DC44530B-5FA9-7B4F-96B4-D741F6D30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2681" b="77275"/>
          <a:stretch/>
        </p:blipFill>
        <p:spPr>
          <a:xfrm>
            <a:off x="163417" y="128664"/>
            <a:ext cx="11865166" cy="1558485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65A6E8DC-7175-2743-9292-751E46644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C2162277-BF5D-7D40-974A-7B5E99D193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95" b="7060"/>
          <a:stretch/>
        </p:blipFill>
        <p:spPr>
          <a:xfrm>
            <a:off x="5413407" y="2795378"/>
            <a:ext cx="6615176" cy="3560972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347432B3-AAE4-B349-BCB7-C861929CF263}"/>
              </a:ext>
            </a:extLst>
          </p:cNvPr>
          <p:cNvSpPr/>
          <p:nvPr/>
        </p:nvSpPr>
        <p:spPr>
          <a:xfrm>
            <a:off x="5728771" y="2633032"/>
            <a:ext cx="2269475" cy="1434394"/>
          </a:xfrm>
          <a:prstGeom prst="frame">
            <a:avLst>
              <a:gd name="adj1" fmla="val 60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6FBED-93BF-8243-9C3C-53C474F399BF}"/>
              </a:ext>
            </a:extLst>
          </p:cNvPr>
          <p:cNvSpPr txBox="1"/>
          <p:nvPr/>
        </p:nvSpPr>
        <p:spPr>
          <a:xfrm>
            <a:off x="461550" y="3083197"/>
            <a:ext cx="49518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 OUR BRAIN CONGRUENT WITH WORD?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WHAT WE BELIEVE INFLUENCES WHAT WE PERCEIVE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1C488B7-AEB1-E348-AF71-96104F029676}"/>
              </a:ext>
            </a:extLst>
          </p:cNvPr>
          <p:cNvSpPr/>
          <p:nvPr/>
        </p:nvSpPr>
        <p:spPr>
          <a:xfrm>
            <a:off x="5728771" y="4229772"/>
            <a:ext cx="3613533" cy="1957069"/>
          </a:xfrm>
          <a:prstGeom prst="frame">
            <a:avLst>
              <a:gd name="adj1" fmla="val 433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594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676D01-3CD9-2640-89EF-0D88DCAF830A}"/>
              </a:ext>
            </a:extLst>
          </p:cNvPr>
          <p:cNvSpPr/>
          <p:nvPr/>
        </p:nvSpPr>
        <p:spPr>
          <a:xfrm>
            <a:off x="163417" y="128663"/>
            <a:ext cx="11865166" cy="15584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REWIRING WORD OF GOD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A1F0B-7A4C-B24F-BAC5-82D067D6B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771" y="1447575"/>
            <a:ext cx="554332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SCHEMATIC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9EDB3-40BE-8D47-BAFF-D73222B51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50" y="1889843"/>
            <a:ext cx="5267221" cy="752476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BRAIN WILL INTERPRET, ACT, EMOTE, BASED ON NEURONAL EXPECTANCIES/SCHEMA</a:t>
            </a:r>
          </a:p>
        </p:txBody>
      </p:sp>
      <p:pic>
        <p:nvPicPr>
          <p:cNvPr id="8" name="Picture 7" descr="A picture containing light, kite, large, umbrella&#10;&#10;Description automatically generated">
            <a:extLst>
              <a:ext uri="{FF2B5EF4-FFF2-40B4-BE49-F238E27FC236}">
                <a16:creationId xmlns:a16="http://schemas.microsoft.com/office/drawing/2014/main" id="{DC44530B-5FA9-7B4F-96B4-D741F6D30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2681" b="77275"/>
          <a:stretch/>
        </p:blipFill>
        <p:spPr>
          <a:xfrm>
            <a:off x="163417" y="128664"/>
            <a:ext cx="11865166" cy="1558485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65A6E8DC-7175-2743-9292-751E46644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C2162277-BF5D-7D40-974A-7B5E99D193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95" b="7060"/>
          <a:stretch/>
        </p:blipFill>
        <p:spPr>
          <a:xfrm>
            <a:off x="5413407" y="2795378"/>
            <a:ext cx="6615176" cy="3560972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347432B3-AAE4-B349-BCB7-C861929CF263}"/>
              </a:ext>
            </a:extLst>
          </p:cNvPr>
          <p:cNvSpPr/>
          <p:nvPr/>
        </p:nvSpPr>
        <p:spPr>
          <a:xfrm>
            <a:off x="5728771" y="2633032"/>
            <a:ext cx="2269475" cy="1434394"/>
          </a:xfrm>
          <a:prstGeom prst="frame">
            <a:avLst>
              <a:gd name="adj1" fmla="val 60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6FBED-93BF-8243-9C3C-53C474F399BF}"/>
              </a:ext>
            </a:extLst>
          </p:cNvPr>
          <p:cNvSpPr txBox="1"/>
          <p:nvPr/>
        </p:nvSpPr>
        <p:spPr>
          <a:xfrm>
            <a:off x="461550" y="3101496"/>
            <a:ext cx="49518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 OUR BRAIN CONGRUENT WITH WORD?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WHAT WE BELIEVE INFLUENCES WHAT WE PERCEIVE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WHAT WE PERCEIVE INFLUENCES WHAT WE DO AND FEEL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85A85208-2C65-2343-971C-53A800767713}"/>
              </a:ext>
            </a:extLst>
          </p:cNvPr>
          <p:cNvSpPr/>
          <p:nvPr/>
        </p:nvSpPr>
        <p:spPr>
          <a:xfrm>
            <a:off x="8288355" y="4283726"/>
            <a:ext cx="3247567" cy="2234970"/>
          </a:xfrm>
          <a:prstGeom prst="frame">
            <a:avLst>
              <a:gd name="adj1" fmla="val 30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1C488B7-AEB1-E348-AF71-96104F029676}"/>
              </a:ext>
            </a:extLst>
          </p:cNvPr>
          <p:cNvSpPr/>
          <p:nvPr/>
        </p:nvSpPr>
        <p:spPr>
          <a:xfrm>
            <a:off x="5728771" y="4752447"/>
            <a:ext cx="2269475" cy="1434394"/>
          </a:xfrm>
          <a:prstGeom prst="frame">
            <a:avLst>
              <a:gd name="adj1" fmla="val 602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06491E-7352-BE48-B5CF-8AD56566CBB1}"/>
              </a:ext>
            </a:extLst>
          </p:cNvPr>
          <p:cNvCxnSpPr/>
          <p:nvPr/>
        </p:nvCxnSpPr>
        <p:spPr>
          <a:xfrm>
            <a:off x="5600528" y="2026721"/>
            <a:ext cx="0" cy="432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9700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676D01-3CD9-2640-89EF-0D88DCAF830A}"/>
              </a:ext>
            </a:extLst>
          </p:cNvPr>
          <p:cNvSpPr/>
          <p:nvPr/>
        </p:nvSpPr>
        <p:spPr>
          <a:xfrm>
            <a:off x="163417" y="128663"/>
            <a:ext cx="11865166" cy="15584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REWIRING WORD OF GOD</a:t>
            </a:r>
          </a:p>
        </p:txBody>
      </p:sp>
      <p:pic>
        <p:nvPicPr>
          <p:cNvPr id="8" name="Picture 7" descr="A picture containing light, kite, large, umbrella&#10;&#10;Description automatically generated">
            <a:extLst>
              <a:ext uri="{FF2B5EF4-FFF2-40B4-BE49-F238E27FC236}">
                <a16:creationId xmlns:a16="http://schemas.microsoft.com/office/drawing/2014/main" id="{DC44530B-5FA9-7B4F-96B4-D741F6D30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2681" b="77275"/>
          <a:stretch/>
        </p:blipFill>
        <p:spPr>
          <a:xfrm>
            <a:off x="163417" y="128664"/>
            <a:ext cx="11865166" cy="1558485"/>
          </a:xfrm>
          <a:prstGeom prst="rect">
            <a:avLst/>
          </a:prstGeom>
        </p:spPr>
      </p:pic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C3B941CF-995C-AF40-B247-E0F05DE1D3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025" b="9595"/>
          <a:stretch/>
        </p:blipFill>
        <p:spPr>
          <a:xfrm>
            <a:off x="263430" y="2014538"/>
            <a:ext cx="5355172" cy="39719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69021D5-9AF3-9A42-B73F-A8C6686F7612}"/>
              </a:ext>
            </a:extLst>
          </p:cNvPr>
          <p:cNvSpPr txBox="1">
            <a:spLocks/>
          </p:cNvSpPr>
          <p:nvPr/>
        </p:nvSpPr>
        <p:spPr>
          <a:xfrm>
            <a:off x="5854579" y="2057036"/>
            <a:ext cx="6073991" cy="4600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GATEKEEPERS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NEEDED TO RECOGNIZE WARNING SIGNS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RECOGNIZE WARNING SIGNS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ROLE MODEL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HEALTHY COPING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TEACH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SELF/SOUL CARE AND RESILENCE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FOSTER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EMOTIONAL DEVELOPMENT BY TALKING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ENGAGE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THEM IN ROUTINES/ SCHEDULING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FACILITATE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 TO PROFESSIONAL HELP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hlinkClick r:id="rId4"/>
              </a:rPr>
              <a:t>WWW.ADOLESCENTHEALTH.ORG/COVID-19/COVID-19-RESOURCES-FOR-PARENTS-AND-TEENS.ASPX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BEFE0B8-7B86-6841-B363-E82BCDAC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 I N G S . I N S T I T U T 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8526BF4-463C-684D-9A77-20473325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602" y="1527964"/>
            <a:ext cx="6775374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7 SIMPLE IDEAS FOR PARENTS/LEADERS</a:t>
            </a:r>
          </a:p>
        </p:txBody>
      </p:sp>
    </p:spTree>
    <p:extLst>
      <p:ext uri="{BB962C8B-B14F-4D97-AF65-F5344CB8AC3E}">
        <p14:creationId xmlns:p14="http://schemas.microsoft.com/office/powerpoint/2010/main" val="334075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048F-3D5D-3147-9084-EDC598B0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702DBE-409B-9F48-BC34-A85AD8B84945}"/>
              </a:ext>
            </a:extLst>
          </p:cNvPr>
          <p:cNvSpPr/>
          <p:nvPr/>
        </p:nvSpPr>
        <p:spPr>
          <a:xfrm>
            <a:off x="183615" y="207962"/>
            <a:ext cx="11769686" cy="65233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IMPACT OF 2020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A1B0EA-B87C-F542-B31D-95416CBAC3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96857" y="40634"/>
            <a:ext cx="12330629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BD223-3CE7-E54C-8B7E-BBA9822D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</p:spTree>
    <p:extLst>
      <p:ext uri="{BB962C8B-B14F-4D97-AF65-F5344CB8AC3E}">
        <p14:creationId xmlns:p14="http://schemas.microsoft.com/office/powerpoint/2010/main" val="3015047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ight, kite, large, umbrella&#10;&#10;Description automatically generated">
            <a:extLst>
              <a:ext uri="{FF2B5EF4-FFF2-40B4-BE49-F238E27FC236}">
                <a16:creationId xmlns:a16="http://schemas.microsoft.com/office/drawing/2014/main" id="{7FED2985-4293-634C-BBD9-D507A33CD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CB81F77-22AB-AE4D-B447-5B2C722B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038" y="2128941"/>
            <a:ext cx="7272337" cy="1678499"/>
          </a:xfrm>
        </p:spPr>
        <p:txBody>
          <a:bodyPr>
            <a:normAutofit/>
          </a:bodyPr>
          <a:lstStyle/>
          <a:p>
            <a:r>
              <a:rPr lang="en-US" sz="4000" dirty="0"/>
              <a:t>W W W . K I N G S . I N S T I T U T 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2409638-DCA1-B542-A3BB-E6EE7920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69CBED-1F72-A647-9272-99CD770DECC9}"/>
              </a:ext>
            </a:extLst>
          </p:cNvPr>
          <p:cNvSpPr txBox="1"/>
          <p:nvPr/>
        </p:nvSpPr>
        <p:spPr>
          <a:xfrm>
            <a:off x="2586038" y="3653552"/>
            <a:ext cx="9093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SHARING KNOWLEDGE WITH THE BODY OF CHRIST FOR THE FURTHERMENT OF THE KINGDOM</a:t>
            </a:r>
          </a:p>
        </p:txBody>
      </p:sp>
    </p:spTree>
    <p:extLst>
      <p:ext uri="{BB962C8B-B14F-4D97-AF65-F5344CB8AC3E}">
        <p14:creationId xmlns:p14="http://schemas.microsoft.com/office/powerpoint/2010/main" val="4072288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06FBC-3F33-3A43-9EB0-8B755A347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056" y="3012169"/>
            <a:ext cx="3725882" cy="2099565"/>
          </a:xfrm>
        </p:spPr>
        <p:txBody>
          <a:bodyPr>
            <a:normAutofit/>
          </a:bodyPr>
          <a:lstStyle/>
          <a:p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STATS </a:t>
            </a:r>
            <a:b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JUNE 2020</a:t>
            </a:r>
            <a:b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3200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C9990-1AE5-C841-8B4D-ABC3A1DC2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2798935"/>
            <a:ext cx="6329362" cy="3675234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40% ADVERSE MH REACTION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25%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0F 18-24 YR OLDS SERIOUSLY CONSIDERED SUICIDE IN LAST 30 DAYS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DOUBLE THAT OF THE PREVIOUS YEAR!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9FA84-C23A-504E-BCAD-13F794431A8E}"/>
              </a:ext>
            </a:extLst>
          </p:cNvPr>
          <p:cNvSpPr/>
          <p:nvPr/>
        </p:nvSpPr>
        <p:spPr>
          <a:xfrm>
            <a:off x="183614" y="176269"/>
            <a:ext cx="11822937" cy="14101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IMPACT OF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97F88-9E16-1740-863B-E4424488C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3500" b="32229"/>
          <a:stretch/>
        </p:blipFill>
        <p:spPr>
          <a:xfrm>
            <a:off x="183615" y="176269"/>
            <a:ext cx="11822936" cy="141016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53A5E-0F9D-0947-AD91-3907C976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31632F-0949-854A-9A47-B588C26EE360}"/>
              </a:ext>
            </a:extLst>
          </p:cNvPr>
          <p:cNvCxnSpPr/>
          <p:nvPr/>
        </p:nvCxnSpPr>
        <p:spPr>
          <a:xfrm>
            <a:off x="5214938" y="1806766"/>
            <a:ext cx="0" cy="432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56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06FBC-3F33-3A43-9EB0-8B755A347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787" y="2901294"/>
            <a:ext cx="9328590" cy="1699516"/>
          </a:xfrm>
        </p:spPr>
        <p:txBody>
          <a:bodyPr>
            <a:normAutofit/>
          </a:bodyPr>
          <a:lstStyle/>
          <a:p>
            <a:pPr algn="ctr"/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ELEVATED PREVALANCE DISPROPORTIONATELY AFFECTING YOUNG ADULTS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9FA84-C23A-504E-BCAD-13F794431A8E}"/>
              </a:ext>
            </a:extLst>
          </p:cNvPr>
          <p:cNvSpPr/>
          <p:nvPr/>
        </p:nvSpPr>
        <p:spPr>
          <a:xfrm>
            <a:off x="183614" y="176269"/>
            <a:ext cx="11822937" cy="14101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IMPACT OF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97F88-9E16-1740-863B-E4424488C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3500" b="32229"/>
          <a:stretch/>
        </p:blipFill>
        <p:spPr>
          <a:xfrm>
            <a:off x="183615" y="176269"/>
            <a:ext cx="11822936" cy="141016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33B889-D820-5745-884C-2156D5C88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</p:spTree>
    <p:extLst>
      <p:ext uri="{BB962C8B-B14F-4D97-AF65-F5344CB8AC3E}">
        <p14:creationId xmlns:p14="http://schemas.microsoft.com/office/powerpoint/2010/main" val="306385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06FBC-3F33-3A43-9EB0-8B755A347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1" y="2872484"/>
            <a:ext cx="9649112" cy="1813815"/>
          </a:xfrm>
        </p:spPr>
        <p:txBody>
          <a:bodyPr>
            <a:normAutofit/>
          </a:bodyPr>
          <a:lstStyle/>
          <a:p>
            <a:pPr algn="ctr"/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SUICIDAL IDEATION;</a:t>
            </a:r>
            <a:b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PREDICT 75,000 “DEATHS OF DESPAIR”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9FA84-C23A-504E-BCAD-13F794431A8E}"/>
              </a:ext>
            </a:extLst>
          </p:cNvPr>
          <p:cNvSpPr/>
          <p:nvPr/>
        </p:nvSpPr>
        <p:spPr>
          <a:xfrm>
            <a:off x="183614" y="176269"/>
            <a:ext cx="11822937" cy="14101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IMPACT OF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97F88-9E16-1740-863B-E4424488C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3500" b="32229"/>
          <a:stretch/>
        </p:blipFill>
        <p:spPr>
          <a:xfrm>
            <a:off x="183615" y="176269"/>
            <a:ext cx="11822936" cy="141016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0C2834-7C97-9843-A51B-E3EC49B95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I N G S . I N S T I T U T E</a:t>
            </a:r>
          </a:p>
        </p:txBody>
      </p:sp>
    </p:spTree>
    <p:extLst>
      <p:ext uri="{BB962C8B-B14F-4D97-AF65-F5344CB8AC3E}">
        <p14:creationId xmlns:p14="http://schemas.microsoft.com/office/powerpoint/2010/main" val="368110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AEBF8-C49E-ED46-A9C2-2CEACFA64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98" y="2034614"/>
            <a:ext cx="3854814" cy="1325563"/>
          </a:xfrm>
        </p:spPr>
        <p:txBody>
          <a:bodyPr>
            <a:normAutofit/>
          </a:bodyPr>
          <a:lstStyle/>
          <a:p>
            <a:r>
              <a:rPr lang="en-US" sz="18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ASSOCIATIVE LEARNING</a:t>
            </a:r>
            <a:b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F1F22-E7F1-2B42-80C3-D2A497CB7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2500" y="2264989"/>
            <a:ext cx="6220399" cy="4017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RESTRICTED FREEDOM/CONTROL OF MOVEMENT IS A FORM OF PUNISHMENT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GROUNDED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DETENTION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PRISON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CURRENT EXPERIENCE ASSOCIATED WITH PUNISHMENT 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(EXPLAINING OTHERWISE WILL NOT BREAK THE ASSOCIATION)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THINK DOG WITH LEASH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3361A4-2B6E-634B-B046-47E9B3930F9E}"/>
              </a:ext>
            </a:extLst>
          </p:cNvPr>
          <p:cNvSpPr/>
          <p:nvPr/>
        </p:nvSpPr>
        <p:spPr>
          <a:xfrm>
            <a:off x="183614" y="176269"/>
            <a:ext cx="11822937" cy="14101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IMPACT OF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3A220-4BD5-D94D-A8F7-4073FC63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3500" b="32229"/>
          <a:stretch/>
        </p:blipFill>
        <p:spPr>
          <a:xfrm>
            <a:off x="183614" y="176269"/>
            <a:ext cx="11822936" cy="141016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90429-D36A-9148-855D-0180A5A1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 I N G S . I N S T I T U T E</a:t>
            </a:r>
          </a:p>
        </p:txBody>
      </p:sp>
      <p:pic>
        <p:nvPicPr>
          <p:cNvPr id="8" name="Picture 7" descr="A dog sitting in front of a window&#10;&#10;Description automatically generated">
            <a:extLst>
              <a:ext uri="{FF2B5EF4-FFF2-40B4-BE49-F238E27FC236}">
                <a16:creationId xmlns:a16="http://schemas.microsoft.com/office/drawing/2014/main" id="{B61D68B2-A9B4-4E48-B3FD-CA64C572D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1" y="4059657"/>
            <a:ext cx="3024511" cy="200898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563F5-8556-E54C-9217-090519994B28}"/>
              </a:ext>
            </a:extLst>
          </p:cNvPr>
          <p:cNvCxnSpPr/>
          <p:nvPr/>
        </p:nvCxnSpPr>
        <p:spPr>
          <a:xfrm>
            <a:off x="5214938" y="1806766"/>
            <a:ext cx="0" cy="432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146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2129</Words>
  <Application>Microsoft Macintosh PowerPoint</Application>
  <PresentationFormat>Widescreen</PresentationFormat>
  <Paragraphs>336</Paragraphs>
  <Slides>50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Office Theme</vt:lpstr>
      <vt:lpstr>PROVISO</vt:lpstr>
      <vt:lpstr>PowerPoint Presentation</vt:lpstr>
      <vt:lpstr>PowerPoint Presentation</vt:lpstr>
      <vt:lpstr>PowerPoint Presentation</vt:lpstr>
      <vt:lpstr>PowerPoint Presentation</vt:lpstr>
      <vt:lpstr>STATS  JUNE 2020 </vt:lpstr>
      <vt:lpstr>ELEVATED PREVALANCE DISPROPORTIONATELY AFFECTING YOUNG ADULTS</vt:lpstr>
      <vt:lpstr>INCREASED SUICIDAL IDEATION; PREDICT 75,000 “DEATHS OF DESPAIR”</vt:lpstr>
      <vt:lpstr>ASSOCIATIVE LEARNING CONDITIONING</vt:lpstr>
      <vt:lpstr>UNWANTED SIDE EFFECTS OF  PERCEIVED PUNISHMENT</vt:lpstr>
      <vt:lpstr>LEARNED  HELPLESSNESS (MARTIN SELIGMAN)</vt:lpstr>
      <vt:lpstr>“KEEP 6FT AWAY”  AETIOLOGICAL FACTORS </vt:lpstr>
      <vt:lpstr>ADOLESCENT BRAIN</vt:lpstr>
      <vt:lpstr> LONG-TERM EFFECTS</vt:lpstr>
      <vt:lpstr>SPIRITUAL HEALTH =</vt:lpstr>
      <vt:lpstr>SPIRITUAL HEALTH 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SPECTRUM</vt:lpstr>
      <vt:lpstr>STRESS  = </vt:lpstr>
      <vt:lpstr>STRESS  = </vt:lpstr>
      <vt:lpstr>CORTISOL STRESS RESPONSE</vt:lpstr>
      <vt:lpstr>FACILITATE COPING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SYNAPTIC CONSOLIDATION AND SCHEMATIC PROCESSING</vt:lpstr>
      <vt:lpstr>SYNAPTIC CONSOLIDATION AND SCHEMATIC PROCESSING</vt:lpstr>
      <vt:lpstr>SYNAPTIC CONSOLIDATION AND SCHEMATIC PROCESSING</vt:lpstr>
      <vt:lpstr>ALI V LISTON</vt:lpstr>
      <vt:lpstr>PowerPoint Presentation</vt:lpstr>
      <vt:lpstr>PowerPoint Presentation</vt:lpstr>
      <vt:lpstr>SCHEMATIC PROCESSING</vt:lpstr>
      <vt:lpstr>SCHEMATIC PROCESSING</vt:lpstr>
      <vt:lpstr>SCHEMATIC PROCESSING</vt:lpstr>
      <vt:lpstr>7 SIMPLE IDEAS FOR PARENTS/LEADERS</vt:lpstr>
      <vt:lpstr>W W W . K I N G S . I N S T I T U T 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PROVISO</dc:title>
  <dc:creator>Lyndsey Neal</dc:creator>
  <cp:lastModifiedBy>Lyndsey Neal</cp:lastModifiedBy>
  <cp:revision>15</cp:revision>
  <dcterms:created xsi:type="dcterms:W3CDTF">2020-10-10T20:59:33Z</dcterms:created>
  <dcterms:modified xsi:type="dcterms:W3CDTF">2020-10-11T05:25:39Z</dcterms:modified>
</cp:coreProperties>
</file>